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02" r:id="rId5"/>
    <p:sldId id="257" r:id="rId6"/>
    <p:sldId id="296" r:id="rId7"/>
    <p:sldId id="304" r:id="rId8"/>
    <p:sldId id="301" r:id="rId9"/>
    <p:sldId id="305" r:id="rId10"/>
    <p:sldId id="308" r:id="rId11"/>
    <p:sldId id="309" r:id="rId12"/>
    <p:sldId id="306" r:id="rId13"/>
    <p:sldId id="344" r:id="rId14"/>
    <p:sldId id="307" r:id="rId15"/>
    <p:sldId id="310" r:id="rId16"/>
    <p:sldId id="298" r:id="rId17"/>
    <p:sldId id="319" r:id="rId18"/>
    <p:sldId id="320" r:id="rId19"/>
    <p:sldId id="300" r:id="rId20"/>
    <p:sldId id="303" r:id="rId21"/>
    <p:sldId id="325" r:id="rId22"/>
    <p:sldId id="321" r:id="rId23"/>
    <p:sldId id="322" r:id="rId24"/>
    <p:sldId id="323" r:id="rId25"/>
    <p:sldId id="299" r:id="rId26"/>
    <p:sldId id="324" r:id="rId27"/>
    <p:sldId id="326" r:id="rId28"/>
    <p:sldId id="327" r:id="rId29"/>
    <p:sldId id="336" r:id="rId30"/>
    <p:sldId id="337" r:id="rId31"/>
    <p:sldId id="338" r:id="rId32"/>
    <p:sldId id="339" r:id="rId33"/>
    <p:sldId id="343" r:id="rId34"/>
    <p:sldId id="329" r:id="rId35"/>
    <p:sldId id="294" r:id="rId36"/>
    <p:sldId id="295" r:id="rId37"/>
  </p:sldIdLst>
  <p:sldSz cx="12192000" cy="6858000"/>
  <p:notesSz cx="6858000" cy="9144000"/>
  <p:embeddedFontLst>
    <p:embeddedFont>
      <p:font typeface="Poppins SemiBold" panose="00000500000000000000"/>
      <p:italic r:id="rId41"/>
      <p:boldItalic r:id="rId42"/>
    </p:embeddedFont>
    <p:embeddedFont>
      <p:font typeface="Poppins" panose="00000500000000000000"/>
      <p:regular r:id="rId43"/>
    </p:embeddedFont>
    <p:embeddedFont>
      <p:font typeface="Roboto" panose="02000000000000000000"/>
      <p:regular r:id="rId44"/>
      <p:bold r:id="rId45"/>
      <p:italic r:id="rId46"/>
      <p:boldItalic r:id="rId47"/>
    </p:embeddedFont>
    <p:embeddedFont>
      <p:font typeface="Calibri" panose="020F0502020204030204"/>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slide" Target="slides/slide2.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8"/>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8" name="Google Shape;8;n"/>
          <p:cNvSpPr txBox="1">
            <a:spLocks noGrp="1"/>
          </p:cNvSpPr>
          <p:nvPr>
            <p:ph type="sldNum" idx="12"/>
          </p:nvPr>
        </p:nvSpPr>
        <p:spPr>
          <a:xfrm>
            <a:off x="3884613" y="8685213"/>
            <a:ext cx="2971800" cy="458788"/>
          </a:xfrm>
          <a:prstGeom prst="rect">
            <a:avLst/>
          </a:prstGeom>
          <a:noFill/>
          <a:ln>
            <a:noFill/>
          </a:ln>
        </p:spPr>
        <p:txBody>
          <a:bodyPr spcFirstLastPara="1" wrap="square" lIns="91425" tIns="45700" rIns="91425" bIns="45700" anchor="b" anchorCtr="0">
            <a:noAutofit/>
          </a:bodyPr>
          <a:lstStyle/>
          <a:p>
            <a:pPr marL="0" marR="0" lvl="0" indent="-76200" algn="r" rtl="0">
              <a:lnSpc>
                <a:spcPct val="100000"/>
              </a:lnSpc>
              <a:spcBef>
                <a:spcPts val="0"/>
              </a:spcBef>
              <a:spcAft>
                <a:spcPts val="0"/>
              </a:spcAft>
              <a:buClr>
                <a:schemeClr val="dk1"/>
              </a:buClr>
              <a:buSzPts val="1200"/>
              <a:buFont typeface="Calibri" panose="020F0502020204030204"/>
              <a:buChar char="•"/>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
        <p:cNvGrpSpPr/>
        <p:nvPr/>
      </p:nvGrpSpPr>
      <p:grpSpPr>
        <a:xfrm>
          <a:off x="0" y="0"/>
          <a:ext cx="0" cy="0"/>
          <a:chOff x="0" y="0"/>
          <a:chExt cx="0" cy="0"/>
        </a:xfrm>
      </p:grpSpPr>
      <p:sp>
        <p:nvSpPr>
          <p:cNvPr id="67" name="Google Shape;6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sm" len="sm"/>
            <a:tailEnd type="none" w="sm" len="sm"/>
          </a:ln>
        </p:spPr>
      </p:sp>
      <p:sp>
        <p:nvSpPr>
          <p:cNvPr id="68" name="Google Shape;68;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ECMA abbreviated form of European Computer Manufacturers Association</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76200" algn="r" rtl="0">
              <a:lnSpc>
                <a:spcPct val="100000"/>
              </a:lnSpc>
              <a:spcBef>
                <a:spcPts val="0"/>
              </a:spcBef>
              <a:spcAft>
                <a:spcPts val="0"/>
              </a:spcAft>
              <a:buClr>
                <a:schemeClr val="dk1"/>
              </a:buClr>
              <a:buSzPts val="1200"/>
              <a:buFont typeface="Calibri" panose="020F0502020204030204"/>
              <a:buChar char="•"/>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9"/>
        <p:cNvGrpSpPr/>
        <p:nvPr/>
      </p:nvGrpSpPr>
      <p:grpSpPr>
        <a:xfrm>
          <a:off x="0" y="0"/>
          <a:ext cx="0" cy="0"/>
          <a:chOff x="0" y="0"/>
          <a:chExt cx="0" cy="0"/>
        </a:xfrm>
      </p:grpSpPr>
      <p:sp>
        <p:nvSpPr>
          <p:cNvPr id="390" name="Google Shape;390;g46a287f9f5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1" name="Google Shape;391;g46a287f9f5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4"/>
        <p:cNvGrpSpPr/>
        <p:nvPr/>
      </p:nvGrpSpPr>
      <p:grpSpPr>
        <a:xfrm>
          <a:off x="0" y="0"/>
          <a:ext cx="0" cy="0"/>
          <a:chOff x="0" y="0"/>
          <a:chExt cx="0" cy="0"/>
        </a:xfrm>
      </p:grpSpPr>
      <p:sp>
        <p:nvSpPr>
          <p:cNvPr id="395" name="Google Shape;39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6" name="Google Shape;3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blipFill>
          <a:blip r:embed="rId2"/>
          <a:stretch>
            <a:fillRect/>
          </a:stretch>
        </a:blipFill>
        <a:effectLst/>
      </p:bgPr>
    </p:bg>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3"/>
          <a:srcRect/>
          <a:stretch>
            <a:fillRect/>
          </a:stretch>
        </p:blipFill>
        <p:spPr>
          <a:xfrm>
            <a:off x="0" y="0"/>
            <a:ext cx="12192001" cy="6858000"/>
          </a:xfrm>
          <a:prstGeom prst="rect">
            <a:avLst/>
          </a:prstGeom>
          <a:noFill/>
          <a:ln>
            <a:noFill/>
          </a:ln>
        </p:spPr>
      </p:pic>
      <p:sp>
        <p:nvSpPr>
          <p:cNvPr id="14" name="Google Shape;14;p2"/>
          <p:cNvSpPr txBox="1"/>
          <p:nvPr/>
        </p:nvSpPr>
        <p:spPr>
          <a:xfrm>
            <a:off x="10280650" y="374650"/>
            <a:ext cx="1684338" cy="461963"/>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200"/>
              <a:buFont typeface="Poppins" panose="00000500000000000000"/>
              <a:buNone/>
            </a:pPr>
            <a:r>
              <a:rPr lang="en-US" sz="1200" b="0" i="0" u="none" strike="noStrike" cap="none">
                <a:solidFill>
                  <a:schemeClr val="lt1"/>
                </a:solidFill>
                <a:latin typeface="Poppins" panose="00000500000000000000"/>
                <a:ea typeface="Poppins" panose="00000500000000000000"/>
                <a:cs typeface="Poppins" panose="00000500000000000000"/>
                <a:sym typeface="Poppins" panose="00000500000000000000"/>
              </a:rPr>
              <a:t>www.knowarth.com</a:t>
            </a:r>
            <a:br>
              <a:rPr lang="en-US" sz="1200" b="0" i="0" u="none" strike="noStrike" cap="none">
                <a:solidFill>
                  <a:schemeClr val="lt1"/>
                </a:solidFill>
                <a:latin typeface="Poppins" panose="00000500000000000000"/>
                <a:ea typeface="Poppins" panose="00000500000000000000"/>
                <a:cs typeface="Poppins" panose="00000500000000000000"/>
                <a:sym typeface="Poppins" panose="00000500000000000000"/>
              </a:rPr>
            </a:br>
            <a:endParaRPr sz="1200" b="0" i="0" u="none" strike="noStrike" cap="none">
              <a:solidFill>
                <a:schemeClr val="lt1"/>
              </a:solidFill>
              <a:latin typeface="Poppins" panose="00000500000000000000"/>
              <a:ea typeface="Poppins" panose="00000500000000000000"/>
              <a:cs typeface="Poppins" panose="00000500000000000000"/>
              <a:sym typeface="Poppins" panose="00000500000000000000"/>
            </a:endParaRPr>
          </a:p>
        </p:txBody>
      </p:sp>
      <p:pic>
        <p:nvPicPr>
          <p:cNvPr id="15" name="Google Shape;15;p2"/>
          <p:cNvPicPr preferRelativeResize="0"/>
          <p:nvPr/>
        </p:nvPicPr>
        <p:blipFill rotWithShape="1">
          <a:blip r:embed="rId4"/>
          <a:srcRect/>
          <a:stretch>
            <a:fillRect/>
          </a:stretch>
        </p:blipFill>
        <p:spPr>
          <a:xfrm>
            <a:off x="358775" y="285750"/>
            <a:ext cx="1749425" cy="412750"/>
          </a:xfrm>
          <a:prstGeom prst="rect">
            <a:avLst/>
          </a:prstGeom>
          <a:noFill/>
          <a:ln>
            <a:noFill/>
          </a:ln>
        </p:spPr>
      </p:pic>
      <p:cxnSp>
        <p:nvCxnSpPr>
          <p:cNvPr id="16" name="Google Shape;16;p2"/>
          <p:cNvCxnSpPr/>
          <p:nvPr/>
        </p:nvCxnSpPr>
        <p:spPr>
          <a:xfrm>
            <a:off x="358775" y="931863"/>
            <a:ext cx="11528425" cy="0"/>
          </a:xfrm>
          <a:prstGeom prst="straightConnector1">
            <a:avLst/>
          </a:prstGeom>
          <a:noFill/>
          <a:ln w="12700" cap="flat" cmpd="sng">
            <a:solidFill>
              <a:schemeClr val="lt1">
                <a:alpha val="20000"/>
              </a:schemeClr>
            </a:solidFill>
            <a:prstDash val="solid"/>
            <a:miter lim="800000"/>
            <a:headEnd type="none" w="sm" len="sm"/>
            <a:tailEnd type="none" w="sm" len="sm"/>
          </a:ln>
        </p:spPr>
      </p:cxnSp>
      <p:sp>
        <p:nvSpPr>
          <p:cNvPr id="17" name="Google Shape;17;p2"/>
          <p:cNvSpPr txBox="1">
            <a:spLocks noGrp="1"/>
          </p:cNvSpPr>
          <p:nvPr>
            <p:ph type="ctrTitle"/>
          </p:nvPr>
        </p:nvSpPr>
        <p:spPr>
          <a:xfrm>
            <a:off x="359544" y="1122363"/>
            <a:ext cx="11527656" cy="23876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SzPts val="1400"/>
              <a:buNone/>
              <a:defRPr sz="48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 name="Google Shape;18;p2"/>
          <p:cNvSpPr txBox="1">
            <a:spLocks noGrp="1"/>
          </p:cNvSpPr>
          <p:nvPr>
            <p:ph type="subTitle" idx="1"/>
          </p:nvPr>
        </p:nvSpPr>
        <p:spPr>
          <a:xfrm>
            <a:off x="359544" y="3602038"/>
            <a:ext cx="11527656" cy="1655762"/>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p:nvPr/>
        </p:nvSpPr>
        <p:spPr>
          <a:xfrm>
            <a:off x="0" y="0"/>
            <a:ext cx="12192000" cy="444500"/>
          </a:xfrm>
          <a:prstGeom prst="rect">
            <a:avLst/>
          </a:prstGeom>
          <a:gradFill>
            <a:gsLst>
              <a:gs pos="0">
                <a:srgbClr val="34A5DD"/>
              </a:gs>
              <a:gs pos="100000">
                <a:srgbClr val="48B7AC"/>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pic>
        <p:nvPicPr>
          <p:cNvPr id="21" name="Google Shape;21;p3"/>
          <p:cNvPicPr preferRelativeResize="0"/>
          <p:nvPr/>
        </p:nvPicPr>
        <p:blipFill rotWithShape="1">
          <a:blip r:embed="rId2"/>
          <a:srcRect/>
          <a:stretch>
            <a:fillRect/>
          </a:stretch>
        </p:blipFill>
        <p:spPr>
          <a:xfrm>
            <a:off x="10845800" y="98425"/>
            <a:ext cx="1041400" cy="247650"/>
          </a:xfrm>
          <a:prstGeom prst="rect">
            <a:avLst/>
          </a:prstGeom>
          <a:noFill/>
          <a:ln>
            <a:noFill/>
          </a:ln>
        </p:spPr>
      </p:pic>
      <p:sp>
        <p:nvSpPr>
          <p:cNvPr id="22" name="Google Shape;22;p3"/>
          <p:cNvSpPr txBox="1">
            <a:spLocks noGrp="1"/>
          </p:cNvSpPr>
          <p:nvPr>
            <p:ph type="body" idx="1"/>
          </p:nvPr>
        </p:nvSpPr>
        <p:spPr>
          <a:xfrm>
            <a:off x="314324" y="830424"/>
            <a:ext cx="11572875" cy="5446551"/>
          </a:xfrm>
          <a:prstGeom prst="rect">
            <a:avLst/>
          </a:prstGeom>
          <a:noFill/>
          <a:ln>
            <a:noFill/>
          </a:ln>
        </p:spPr>
        <p:txBody>
          <a:bodyPr spcFirstLastPara="1" wrap="square" lIns="91425" tIns="45700" rIns="91425" bIns="45700" anchor="t" anchorCtr="0"/>
          <a:lstStyle>
            <a:lvl1pPr marL="457200" lvl="0" indent="-355600" algn="l">
              <a:lnSpc>
                <a:spcPct val="120000"/>
              </a:lnSpc>
              <a:spcBef>
                <a:spcPts val="1000"/>
              </a:spcBef>
              <a:spcAft>
                <a:spcPts val="0"/>
              </a:spcAft>
              <a:buClr>
                <a:schemeClr val="dk1"/>
              </a:buClr>
              <a:buSzPts val="2000"/>
              <a:buChar char="•"/>
              <a:defRPr/>
            </a:lvl1pPr>
            <a:lvl2pPr marL="914400" lvl="1" indent="-355600" algn="l">
              <a:lnSpc>
                <a:spcPct val="120000"/>
              </a:lnSpc>
              <a:spcBef>
                <a:spcPts val="500"/>
              </a:spcBef>
              <a:spcAft>
                <a:spcPts val="0"/>
              </a:spcAft>
              <a:buClr>
                <a:schemeClr val="dk1"/>
              </a:buClr>
              <a:buSzPts val="2000"/>
              <a:buChar char="•"/>
              <a:defRPr/>
            </a:lvl2pPr>
            <a:lvl3pPr marL="1371600" lvl="2" indent="-330200" algn="l">
              <a:lnSpc>
                <a:spcPct val="120000"/>
              </a:lnSpc>
              <a:spcBef>
                <a:spcPts val="500"/>
              </a:spcBef>
              <a:spcAft>
                <a:spcPts val="0"/>
              </a:spcAft>
              <a:buClr>
                <a:schemeClr val="dk1"/>
              </a:buClr>
              <a:buSzPts val="1600"/>
              <a:buChar char="•"/>
              <a:defRPr/>
            </a:lvl3pPr>
            <a:lvl4pPr marL="1828800" lvl="3" indent="-317500" algn="l">
              <a:lnSpc>
                <a:spcPct val="120000"/>
              </a:lnSpc>
              <a:spcBef>
                <a:spcPts val="500"/>
              </a:spcBef>
              <a:spcAft>
                <a:spcPts val="0"/>
              </a:spcAft>
              <a:buClr>
                <a:schemeClr val="dk1"/>
              </a:buClr>
              <a:buSzPts val="1400"/>
              <a:buChar char="•"/>
              <a:defRPr/>
            </a:lvl4pPr>
            <a:lvl5pPr marL="2286000" lvl="4" indent="-317500" algn="l">
              <a:lnSpc>
                <a:spcPct val="120000"/>
              </a:lnSpc>
              <a:spcBef>
                <a:spcPts val="500"/>
              </a:spcBef>
              <a:spcAft>
                <a:spcPts val="0"/>
              </a:spcAft>
              <a:buClr>
                <a:schemeClr val="dk1"/>
              </a:buClr>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3" name="Google Shape;23;p3"/>
          <p:cNvSpPr txBox="1">
            <a:spLocks noGrp="1"/>
          </p:cNvSpPr>
          <p:nvPr>
            <p:ph type="title"/>
          </p:nvPr>
        </p:nvSpPr>
        <p:spPr>
          <a:xfrm>
            <a:off x="200924" y="53962"/>
            <a:ext cx="10314676" cy="39065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SzPts val="1400"/>
              <a:buNone/>
              <a:defRPr sz="1600">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 name="Google Shape;24;p3"/>
          <p:cNvSpPr txBox="1">
            <a:spLocks noGrp="1"/>
          </p:cNvSpPr>
          <p:nvPr>
            <p:ph type="ftr" idx="11"/>
          </p:nvPr>
        </p:nvSpPr>
        <p:spPr>
          <a:xfrm>
            <a:off x="201613" y="6556375"/>
            <a:ext cx="4114800" cy="2508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A8B8D"/>
              </a:buClr>
              <a:buSzPts val="800"/>
              <a:buFont typeface="Poppins" panose="00000500000000000000"/>
              <a:buNone/>
              <a:defRPr sz="800" b="0" i="0" u="none">
                <a:solidFill>
                  <a:srgbClr val="8A8B8D"/>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25" name="Google Shape;25;p3"/>
          <p:cNvSpPr txBox="1">
            <a:spLocks noGrp="1"/>
          </p:cNvSpPr>
          <p:nvPr>
            <p:ph type="sldNum" idx="12"/>
          </p:nvPr>
        </p:nvSpPr>
        <p:spPr>
          <a:xfrm>
            <a:off x="9144000" y="6524625"/>
            <a:ext cx="2743200" cy="2825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1pPr>
            <a:lvl2pPr marL="0" marR="0" lvl="1"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2pPr>
            <a:lvl3pPr marL="0" marR="0" lvl="2"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3pPr>
            <a:lvl4pPr marL="0" marR="0" lvl="3"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4pPr>
            <a:lvl5pPr marL="0" marR="0" lvl="4"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5pPr>
            <a:lvl6pPr marL="0" marR="0" lvl="5"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6pPr>
            <a:lvl7pPr marL="0" marR="0" lvl="6"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7pPr>
            <a:lvl8pPr marL="0" marR="0" lvl="7"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8pPr>
            <a:lvl9pPr marL="0" marR="0" lvl="8"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9pPr>
          </a:lstStyle>
          <a:p>
            <a:pPr marL="0" lvl="0" indent="-50800" algn="r" rtl="0">
              <a:spcBef>
                <a:spcPts val="0"/>
              </a:spcBef>
              <a:spcAft>
                <a:spcPts val="0"/>
              </a:spcAft>
              <a:buClr>
                <a:srgbClr val="8C8D8F"/>
              </a:buClr>
              <a:buSzPts val="800"/>
              <a:buFont typeface="Poppins" panose="00000500000000000000"/>
              <a:buChar char="•"/>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chemeClr val="lt1"/>
        </a:solidFill>
        <a:effectLst/>
      </p:bgPr>
    </p:bg>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srcRect l="24706" b="14711"/>
          <a:stretch>
            <a:fillRect/>
          </a:stretch>
        </p:blipFill>
        <p:spPr>
          <a:xfrm>
            <a:off x="0" y="0"/>
            <a:ext cx="12192000" cy="6858000"/>
          </a:xfrm>
          <a:prstGeom prst="rect">
            <a:avLst/>
          </a:prstGeom>
          <a:noFill/>
          <a:ln>
            <a:noFill/>
          </a:ln>
        </p:spPr>
      </p:pic>
      <p:sp>
        <p:nvSpPr>
          <p:cNvPr id="28" name="Google Shape;28;p4"/>
          <p:cNvSpPr/>
          <p:nvPr/>
        </p:nvSpPr>
        <p:spPr>
          <a:xfrm>
            <a:off x="0" y="0"/>
            <a:ext cx="5200650" cy="685800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9" name="Google Shape;29;p4"/>
          <p:cNvSpPr/>
          <p:nvPr/>
        </p:nvSpPr>
        <p:spPr>
          <a:xfrm>
            <a:off x="2971800" y="0"/>
            <a:ext cx="8610600" cy="6858000"/>
          </a:xfrm>
          <a:prstGeom prst="parallelogram">
            <a:avLst>
              <a:gd name="adj" fmla="val 25000"/>
            </a:avLst>
          </a:prstGeom>
          <a:gradFill>
            <a:gsLst>
              <a:gs pos="0">
                <a:srgbClr val="34A5DD">
                  <a:alpha val="20000"/>
                </a:srgbClr>
              </a:gs>
              <a:gs pos="100000">
                <a:srgbClr val="48B7AC"/>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0" name="Google Shape;30;p4"/>
          <p:cNvSpPr/>
          <p:nvPr/>
        </p:nvSpPr>
        <p:spPr>
          <a:xfrm>
            <a:off x="3276600" y="0"/>
            <a:ext cx="8610600" cy="6858000"/>
          </a:xfrm>
          <a:prstGeom prst="parallelogram">
            <a:avLst>
              <a:gd name="adj" fmla="val 25000"/>
            </a:avLst>
          </a:prstGeom>
          <a:gradFill>
            <a:gsLst>
              <a:gs pos="0">
                <a:srgbClr val="34A5DD">
                  <a:alpha val="89803"/>
                </a:srgbClr>
              </a:gs>
              <a:gs pos="100000">
                <a:srgbClr val="48B7AC"/>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1" name="Google Shape;31;p4"/>
          <p:cNvSpPr txBox="1">
            <a:spLocks noGrp="1"/>
          </p:cNvSpPr>
          <p:nvPr>
            <p:ph type="title"/>
          </p:nvPr>
        </p:nvSpPr>
        <p:spPr>
          <a:xfrm>
            <a:off x="5075853" y="2002631"/>
            <a:ext cx="5019869" cy="2852737"/>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SzPts val="1400"/>
              <a:buNone/>
              <a:defRPr sz="4500" b="1">
                <a:solidFill>
                  <a:schemeClr val="lt1"/>
                </a:solidFill>
                <a:latin typeface="Poppins SemiBold" panose="00000500000000000000"/>
                <a:ea typeface="Poppins SemiBold" panose="00000500000000000000"/>
                <a:cs typeface="Poppins SemiBold" panose="00000500000000000000"/>
                <a:sym typeface="Poppins SemiBold" panose="00000500000000000000"/>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32"/>
        <p:cNvGrpSpPr/>
        <p:nvPr/>
      </p:nvGrpSpPr>
      <p:grpSpPr>
        <a:xfrm>
          <a:off x="0" y="0"/>
          <a:ext cx="0" cy="0"/>
          <a:chOff x="0" y="0"/>
          <a:chExt cx="0" cy="0"/>
        </a:xfrm>
      </p:grpSpPr>
      <p:pic>
        <p:nvPicPr>
          <p:cNvPr id="33" name="Google Shape;33;p5"/>
          <p:cNvPicPr preferRelativeResize="0"/>
          <p:nvPr/>
        </p:nvPicPr>
        <p:blipFill rotWithShape="1">
          <a:blip r:embed="rId2"/>
          <a:srcRect/>
          <a:stretch>
            <a:fillRect/>
          </a:stretch>
        </p:blipFill>
        <p:spPr>
          <a:xfrm>
            <a:off x="0" y="0"/>
            <a:ext cx="12192001" cy="6858000"/>
          </a:xfrm>
          <a:prstGeom prst="rect">
            <a:avLst/>
          </a:prstGeom>
          <a:noFill/>
          <a:ln>
            <a:noFill/>
          </a:ln>
        </p:spPr>
      </p:pic>
      <p:sp>
        <p:nvSpPr>
          <p:cNvPr id="34" name="Google Shape;34;p5"/>
          <p:cNvSpPr/>
          <p:nvPr/>
        </p:nvSpPr>
        <p:spPr>
          <a:xfrm>
            <a:off x="2971800" y="0"/>
            <a:ext cx="8610600" cy="6858000"/>
          </a:xfrm>
          <a:prstGeom prst="parallelogram">
            <a:avLst>
              <a:gd name="adj" fmla="val 25000"/>
            </a:avLst>
          </a:prstGeom>
          <a:gradFill>
            <a:gsLst>
              <a:gs pos="0">
                <a:srgbClr val="34A5DD">
                  <a:alpha val="20000"/>
                </a:srgbClr>
              </a:gs>
              <a:gs pos="100000">
                <a:srgbClr val="48B7AC"/>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5" name="Google Shape;35;p5"/>
          <p:cNvSpPr/>
          <p:nvPr/>
        </p:nvSpPr>
        <p:spPr>
          <a:xfrm>
            <a:off x="3276600" y="0"/>
            <a:ext cx="8610600" cy="6858000"/>
          </a:xfrm>
          <a:prstGeom prst="parallelogram">
            <a:avLst>
              <a:gd name="adj" fmla="val 25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36" name="Google Shape;36;p5"/>
          <p:cNvSpPr txBox="1"/>
          <p:nvPr/>
        </p:nvSpPr>
        <p:spPr>
          <a:xfrm>
            <a:off x="5937250" y="1663700"/>
            <a:ext cx="3865563" cy="8921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34A5DD"/>
              </a:buClr>
              <a:buSzPts val="5200"/>
              <a:buFont typeface="Arial" panose="020B0604020202020204"/>
              <a:buNone/>
            </a:pPr>
            <a:r>
              <a:rPr lang="en-US" sz="5200" b="1" i="0" u="none" strike="noStrike" cap="none">
                <a:solidFill>
                  <a:srgbClr val="34A5DD"/>
                </a:solidFill>
                <a:latin typeface="Roboto" panose="02000000000000000000"/>
                <a:ea typeface="Roboto" panose="02000000000000000000"/>
                <a:cs typeface="Roboto" panose="02000000000000000000"/>
                <a:sym typeface="Roboto" panose="02000000000000000000"/>
              </a:rPr>
              <a:t>THANK YOU</a:t>
            </a:r>
            <a:endParaRPr sz="5200" b="1" i="0" u="none" strike="noStrike" cap="none">
              <a:solidFill>
                <a:srgbClr val="34A5DD"/>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agram-Slide">
  <p:cSld name="Diagram-Slide">
    <p:bg>
      <p:bgPr>
        <a:solidFill>
          <a:schemeClr val="lt1"/>
        </a:solidFill>
        <a:effectLst/>
      </p:bgPr>
    </p:bg>
    <p:spTree>
      <p:nvGrpSpPr>
        <p:cNvPr id="1" name="Shape 37"/>
        <p:cNvGrpSpPr/>
        <p:nvPr/>
      </p:nvGrpSpPr>
      <p:grpSpPr>
        <a:xfrm>
          <a:off x="0" y="0"/>
          <a:ext cx="0" cy="0"/>
          <a:chOff x="0" y="0"/>
          <a:chExt cx="0" cy="0"/>
        </a:xfrm>
      </p:grpSpPr>
      <p:pic>
        <p:nvPicPr>
          <p:cNvPr id="38" name="Google Shape;38;p6"/>
          <p:cNvPicPr preferRelativeResize="0"/>
          <p:nvPr/>
        </p:nvPicPr>
        <p:blipFill rotWithShape="1">
          <a:blip r:embed="rId2"/>
          <a:srcRect/>
          <a:stretch>
            <a:fillRect/>
          </a:stretch>
        </p:blipFill>
        <p:spPr>
          <a:xfrm>
            <a:off x="0" y="0"/>
            <a:ext cx="1633538" cy="6858000"/>
          </a:xfrm>
          <a:prstGeom prst="rect">
            <a:avLst/>
          </a:prstGeom>
          <a:noFill/>
          <a:ln>
            <a:noFill/>
          </a:ln>
        </p:spPr>
      </p:pic>
      <p:sp>
        <p:nvSpPr>
          <p:cNvPr id="39" name="Google Shape;39;p6"/>
          <p:cNvSpPr/>
          <p:nvPr/>
        </p:nvSpPr>
        <p:spPr>
          <a:xfrm>
            <a:off x="314325" y="3165475"/>
            <a:ext cx="2305050" cy="525463"/>
          </a:xfrm>
          <a:prstGeom prst="parallelogram">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0" name="Google Shape;40;p6"/>
          <p:cNvSpPr txBox="1"/>
          <p:nvPr/>
        </p:nvSpPr>
        <p:spPr>
          <a:xfrm>
            <a:off x="466725" y="3281363"/>
            <a:ext cx="2000250" cy="3698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r>
              <a:rPr lang="en-US"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rPr>
              <a:t>DIAGRAM</a:t>
            </a:r>
            <a:endParaRPr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1" name="Google Shape;41;p6"/>
          <p:cNvSpPr txBox="1">
            <a:spLocks noGrp="1"/>
          </p:cNvSpPr>
          <p:nvPr>
            <p:ph type="body" idx="1"/>
          </p:nvPr>
        </p:nvSpPr>
        <p:spPr>
          <a:xfrm>
            <a:off x="2933864" y="476250"/>
            <a:ext cx="8794715" cy="5700713"/>
          </a:xfrm>
          <a:prstGeom prst="rect">
            <a:avLst/>
          </a:prstGeom>
          <a:noFill/>
          <a:ln>
            <a:noFill/>
          </a:ln>
        </p:spPr>
        <p:txBody>
          <a:bodyPr spcFirstLastPara="1" wrap="square" lIns="91425" tIns="45700" rIns="91425" bIns="45700" anchor="t" anchorCtr="0"/>
          <a:lstStyle>
            <a:lvl1pPr marL="457200" lvl="0" indent="-355600" algn="l">
              <a:lnSpc>
                <a:spcPct val="120000"/>
              </a:lnSpc>
              <a:spcBef>
                <a:spcPts val="1000"/>
              </a:spcBef>
              <a:spcAft>
                <a:spcPts val="0"/>
              </a:spcAft>
              <a:buClr>
                <a:schemeClr val="dk1"/>
              </a:buClr>
              <a:buSzPts val="2000"/>
              <a:buChar char="•"/>
              <a:defRPr/>
            </a:lvl1pPr>
            <a:lvl2pPr marL="914400" lvl="1" indent="-355600" algn="l">
              <a:lnSpc>
                <a:spcPct val="120000"/>
              </a:lnSpc>
              <a:spcBef>
                <a:spcPts val="500"/>
              </a:spcBef>
              <a:spcAft>
                <a:spcPts val="0"/>
              </a:spcAft>
              <a:buClr>
                <a:schemeClr val="dk1"/>
              </a:buClr>
              <a:buSzPts val="2000"/>
              <a:buChar char="•"/>
              <a:defRPr/>
            </a:lvl2pPr>
            <a:lvl3pPr marL="1371600" lvl="2" indent="-330200" algn="l">
              <a:lnSpc>
                <a:spcPct val="120000"/>
              </a:lnSpc>
              <a:spcBef>
                <a:spcPts val="500"/>
              </a:spcBef>
              <a:spcAft>
                <a:spcPts val="0"/>
              </a:spcAft>
              <a:buClr>
                <a:schemeClr val="dk1"/>
              </a:buClr>
              <a:buSzPts val="1600"/>
              <a:buChar char="•"/>
              <a:defRPr/>
            </a:lvl3pPr>
            <a:lvl4pPr marL="1828800" lvl="3" indent="-317500" algn="l">
              <a:lnSpc>
                <a:spcPct val="120000"/>
              </a:lnSpc>
              <a:spcBef>
                <a:spcPts val="500"/>
              </a:spcBef>
              <a:spcAft>
                <a:spcPts val="0"/>
              </a:spcAft>
              <a:buClr>
                <a:schemeClr val="dk1"/>
              </a:buClr>
              <a:buSzPts val="1400"/>
              <a:buChar char="•"/>
              <a:defRPr/>
            </a:lvl4pPr>
            <a:lvl5pPr marL="2286000" lvl="4" indent="-317500" algn="l">
              <a:lnSpc>
                <a:spcPct val="120000"/>
              </a:lnSpc>
              <a:spcBef>
                <a:spcPts val="500"/>
              </a:spcBef>
              <a:spcAft>
                <a:spcPts val="0"/>
              </a:spcAft>
              <a:buClr>
                <a:schemeClr val="dk1"/>
              </a:buClr>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6"/>
          <p:cNvSpPr txBox="1">
            <a:spLocks noGrp="1"/>
          </p:cNvSpPr>
          <p:nvPr>
            <p:ph type="ftr" idx="11"/>
          </p:nvPr>
        </p:nvSpPr>
        <p:spPr>
          <a:xfrm>
            <a:off x="1925638" y="6483350"/>
            <a:ext cx="4114800" cy="2508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A8B8D"/>
              </a:buClr>
              <a:buSzPts val="800"/>
              <a:buFont typeface="Poppins" panose="00000500000000000000"/>
              <a:buNone/>
              <a:defRPr sz="800" b="0" i="0" u="none">
                <a:solidFill>
                  <a:srgbClr val="8A8B8D"/>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43" name="Google Shape;43;p6"/>
          <p:cNvSpPr txBox="1">
            <a:spLocks noGrp="1"/>
          </p:cNvSpPr>
          <p:nvPr>
            <p:ph type="sldNum" idx="12"/>
          </p:nvPr>
        </p:nvSpPr>
        <p:spPr>
          <a:xfrm>
            <a:off x="9144000" y="6486525"/>
            <a:ext cx="2743200" cy="2825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1pPr>
            <a:lvl2pPr marL="0" marR="0" lvl="1"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2pPr>
            <a:lvl3pPr marL="0" marR="0" lvl="2"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3pPr>
            <a:lvl4pPr marL="0" marR="0" lvl="3"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4pPr>
            <a:lvl5pPr marL="0" marR="0" lvl="4"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5pPr>
            <a:lvl6pPr marL="0" marR="0" lvl="5"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6pPr>
            <a:lvl7pPr marL="0" marR="0" lvl="6"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7pPr>
            <a:lvl8pPr marL="0" marR="0" lvl="7"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8pPr>
            <a:lvl9pPr marL="0" marR="0" lvl="8"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9pPr>
          </a:lstStyle>
          <a:p>
            <a:pPr marL="0" lvl="0" indent="-50800" algn="r" rtl="0">
              <a:spcBef>
                <a:spcPts val="0"/>
              </a:spcBef>
              <a:spcAft>
                <a:spcPts val="0"/>
              </a:spcAft>
              <a:buClr>
                <a:srgbClr val="8C8D8F"/>
              </a:buClr>
              <a:buSzPts val="800"/>
              <a:buFont typeface="Poppins" panose="00000500000000000000"/>
              <a:buChar char="•"/>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header">
  <p:cSld name="top-header">
    <p:bg>
      <p:bgPr>
        <a:solidFill>
          <a:schemeClr val="lt1"/>
        </a:solidFill>
        <a:effectLst/>
      </p:bgPr>
    </p:bg>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srcRect/>
          <a:stretch>
            <a:fillRect/>
          </a:stretch>
        </p:blipFill>
        <p:spPr>
          <a:xfrm>
            <a:off x="0" y="0"/>
            <a:ext cx="12192001" cy="1241425"/>
          </a:xfrm>
          <a:prstGeom prst="rect">
            <a:avLst/>
          </a:prstGeom>
          <a:noFill/>
          <a:ln>
            <a:noFill/>
          </a:ln>
        </p:spPr>
      </p:pic>
      <p:sp>
        <p:nvSpPr>
          <p:cNvPr id="46" name="Google Shape;46;p7"/>
          <p:cNvSpPr/>
          <p:nvPr/>
        </p:nvSpPr>
        <p:spPr>
          <a:xfrm>
            <a:off x="4943475" y="960438"/>
            <a:ext cx="2305050" cy="525463"/>
          </a:xfrm>
          <a:prstGeom prst="parallelogram">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47" name="Google Shape;47;p7"/>
          <p:cNvSpPr txBox="1"/>
          <p:nvPr/>
        </p:nvSpPr>
        <p:spPr>
          <a:xfrm>
            <a:off x="5095875" y="1063625"/>
            <a:ext cx="2000250" cy="3698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r>
              <a:rPr lang="en-US"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rPr>
              <a:t>Slide Title</a:t>
            </a:r>
            <a:endParaRPr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48" name="Google Shape;48;p7"/>
          <p:cNvSpPr txBox="1">
            <a:spLocks noGrp="1"/>
          </p:cNvSpPr>
          <p:nvPr>
            <p:ph type="body" idx="1"/>
          </p:nvPr>
        </p:nvSpPr>
        <p:spPr>
          <a:xfrm>
            <a:off x="200924" y="1685924"/>
            <a:ext cx="11527656" cy="4638675"/>
          </a:xfrm>
          <a:prstGeom prst="rect">
            <a:avLst/>
          </a:prstGeom>
          <a:noFill/>
          <a:ln>
            <a:noFill/>
          </a:ln>
        </p:spPr>
        <p:txBody>
          <a:bodyPr spcFirstLastPara="1" wrap="square" lIns="91425" tIns="45700" rIns="91425" bIns="45700" anchor="t" anchorCtr="0"/>
          <a:lstStyle>
            <a:lvl1pPr marL="457200" lvl="0" indent="-355600" algn="l">
              <a:lnSpc>
                <a:spcPct val="120000"/>
              </a:lnSpc>
              <a:spcBef>
                <a:spcPts val="1000"/>
              </a:spcBef>
              <a:spcAft>
                <a:spcPts val="0"/>
              </a:spcAft>
              <a:buClr>
                <a:schemeClr val="dk1"/>
              </a:buClr>
              <a:buSzPts val="2000"/>
              <a:buChar char="•"/>
              <a:defRPr/>
            </a:lvl1pPr>
            <a:lvl2pPr marL="914400" lvl="1" indent="-355600" algn="l">
              <a:lnSpc>
                <a:spcPct val="120000"/>
              </a:lnSpc>
              <a:spcBef>
                <a:spcPts val="500"/>
              </a:spcBef>
              <a:spcAft>
                <a:spcPts val="0"/>
              </a:spcAft>
              <a:buClr>
                <a:schemeClr val="dk1"/>
              </a:buClr>
              <a:buSzPts val="2000"/>
              <a:buChar char="•"/>
              <a:defRPr/>
            </a:lvl2pPr>
            <a:lvl3pPr marL="1371600" lvl="2" indent="-330200" algn="l">
              <a:lnSpc>
                <a:spcPct val="120000"/>
              </a:lnSpc>
              <a:spcBef>
                <a:spcPts val="500"/>
              </a:spcBef>
              <a:spcAft>
                <a:spcPts val="0"/>
              </a:spcAft>
              <a:buClr>
                <a:schemeClr val="dk1"/>
              </a:buClr>
              <a:buSzPts val="1600"/>
              <a:buChar char="•"/>
              <a:defRPr/>
            </a:lvl3pPr>
            <a:lvl4pPr marL="1828800" lvl="3" indent="-317500" algn="l">
              <a:lnSpc>
                <a:spcPct val="120000"/>
              </a:lnSpc>
              <a:spcBef>
                <a:spcPts val="500"/>
              </a:spcBef>
              <a:spcAft>
                <a:spcPts val="0"/>
              </a:spcAft>
              <a:buClr>
                <a:schemeClr val="dk1"/>
              </a:buClr>
              <a:buSzPts val="1400"/>
              <a:buChar char="•"/>
              <a:defRPr/>
            </a:lvl4pPr>
            <a:lvl5pPr marL="2286000" lvl="4" indent="-317500" algn="l">
              <a:lnSpc>
                <a:spcPct val="120000"/>
              </a:lnSpc>
              <a:spcBef>
                <a:spcPts val="500"/>
              </a:spcBef>
              <a:spcAft>
                <a:spcPts val="0"/>
              </a:spcAft>
              <a:buClr>
                <a:schemeClr val="dk1"/>
              </a:buClr>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9" name="Google Shape;49;p7"/>
          <p:cNvSpPr txBox="1">
            <a:spLocks noGrp="1"/>
          </p:cNvSpPr>
          <p:nvPr>
            <p:ph type="ftr" idx="11"/>
          </p:nvPr>
        </p:nvSpPr>
        <p:spPr>
          <a:xfrm>
            <a:off x="201613" y="6540500"/>
            <a:ext cx="4114800" cy="2508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A8B8D"/>
              </a:buClr>
              <a:buSzPts val="800"/>
              <a:buFont typeface="Poppins" panose="00000500000000000000"/>
              <a:buNone/>
              <a:defRPr sz="800" b="0" i="0" u="none">
                <a:solidFill>
                  <a:srgbClr val="8A8B8D"/>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50" name="Google Shape;50;p7"/>
          <p:cNvSpPr txBox="1">
            <a:spLocks noGrp="1"/>
          </p:cNvSpPr>
          <p:nvPr>
            <p:ph type="sldNum" idx="12"/>
          </p:nvPr>
        </p:nvSpPr>
        <p:spPr>
          <a:xfrm>
            <a:off x="9144000" y="6524625"/>
            <a:ext cx="2743200" cy="2825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1pPr>
            <a:lvl2pPr marL="0" marR="0" lvl="1"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2pPr>
            <a:lvl3pPr marL="0" marR="0" lvl="2"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3pPr>
            <a:lvl4pPr marL="0" marR="0" lvl="3"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4pPr>
            <a:lvl5pPr marL="0" marR="0" lvl="4"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5pPr>
            <a:lvl6pPr marL="0" marR="0" lvl="5"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6pPr>
            <a:lvl7pPr marL="0" marR="0" lvl="6"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7pPr>
            <a:lvl8pPr marL="0" marR="0" lvl="7"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8pPr>
            <a:lvl9pPr marL="0" marR="0" lvl="8"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9pPr>
          </a:lstStyle>
          <a:p>
            <a:pPr marL="0" lvl="0" indent="-50800" algn="r" rtl="0">
              <a:spcBef>
                <a:spcPts val="0"/>
              </a:spcBef>
              <a:spcAft>
                <a:spcPts val="0"/>
              </a:spcAft>
              <a:buClr>
                <a:srgbClr val="8C8D8F"/>
              </a:buClr>
              <a:buSzPts val="800"/>
              <a:buFont typeface="Poppins" panose="00000500000000000000"/>
              <a:buChar char="•"/>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verse Slide">
  <p:cSld name="Inverse Slide">
    <p:bg>
      <p:bgPr>
        <a:solidFill>
          <a:schemeClr val="lt1"/>
        </a:solidFill>
        <a:effectLst/>
      </p:bgPr>
    </p:bg>
    <p:spTree>
      <p:nvGrpSpPr>
        <p:cNvPr id="1" name="Shape 51"/>
        <p:cNvGrpSpPr/>
        <p:nvPr/>
      </p:nvGrpSpPr>
      <p:grpSpPr>
        <a:xfrm>
          <a:off x="0" y="0"/>
          <a:ext cx="0" cy="0"/>
          <a:chOff x="0" y="0"/>
          <a:chExt cx="0" cy="0"/>
        </a:xfrm>
      </p:grpSpPr>
      <p:pic>
        <p:nvPicPr>
          <p:cNvPr id="52" name="Google Shape;52;p8"/>
          <p:cNvPicPr preferRelativeResize="0"/>
          <p:nvPr/>
        </p:nvPicPr>
        <p:blipFill rotWithShape="1">
          <a:blip r:embed="rId2"/>
          <a:srcRect/>
          <a:stretch>
            <a:fillRect/>
          </a:stretch>
        </p:blipFill>
        <p:spPr>
          <a:xfrm>
            <a:off x="0" y="0"/>
            <a:ext cx="12192001" cy="1241425"/>
          </a:xfrm>
          <a:prstGeom prst="rect">
            <a:avLst/>
          </a:prstGeom>
          <a:noFill/>
          <a:ln>
            <a:noFill/>
          </a:ln>
        </p:spPr>
      </p:pic>
      <p:sp>
        <p:nvSpPr>
          <p:cNvPr id="53" name="Google Shape;53;p8"/>
          <p:cNvSpPr/>
          <p:nvPr/>
        </p:nvSpPr>
        <p:spPr>
          <a:xfrm>
            <a:off x="0" y="1241425"/>
            <a:ext cx="12192000" cy="561657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4" name="Google Shape;54;p8"/>
          <p:cNvSpPr/>
          <p:nvPr/>
        </p:nvSpPr>
        <p:spPr>
          <a:xfrm>
            <a:off x="5106988" y="998538"/>
            <a:ext cx="2303463" cy="525463"/>
          </a:xfrm>
          <a:prstGeom prst="parallelogram">
            <a:avLst>
              <a:gd name="adj" fmla="val 25000"/>
            </a:avLst>
          </a:prstGeom>
          <a:solidFill>
            <a:srgbClr val="FFC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panose="00000500000000000000"/>
              <a:buNone/>
            </a:pPr>
            <a:endParaRPr sz="1800" b="0" i="0" u="none" strike="noStrike" cap="none">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55" name="Google Shape;55;p8"/>
          <p:cNvSpPr txBox="1"/>
          <p:nvPr/>
        </p:nvSpPr>
        <p:spPr>
          <a:xfrm>
            <a:off x="5259388" y="1101725"/>
            <a:ext cx="1998663" cy="36988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panose="020B0604020202020204"/>
              <a:buNone/>
            </a:pPr>
            <a:r>
              <a:rPr lang="en-US"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rPr>
              <a:t>Slide Title</a:t>
            </a:r>
            <a:endParaRPr sz="1800" b="1" i="0" u="none" strike="noStrike" cap="none">
              <a:solidFill>
                <a:schemeClr val="lt1"/>
              </a:solidFill>
              <a:latin typeface="Poppins SemiBold" panose="00000500000000000000"/>
              <a:ea typeface="Poppins SemiBold" panose="00000500000000000000"/>
              <a:cs typeface="Poppins SemiBold" panose="00000500000000000000"/>
              <a:sym typeface="Poppins SemiBold" panose="00000500000000000000"/>
            </a:endParaRPr>
          </a:p>
        </p:txBody>
      </p:sp>
      <p:sp>
        <p:nvSpPr>
          <p:cNvPr id="56" name="Google Shape;56;p8"/>
          <p:cNvSpPr txBox="1">
            <a:spLocks noGrp="1"/>
          </p:cNvSpPr>
          <p:nvPr>
            <p:ph type="body" idx="1"/>
          </p:nvPr>
        </p:nvSpPr>
        <p:spPr>
          <a:xfrm>
            <a:off x="200924" y="1685924"/>
            <a:ext cx="11527656" cy="4638675"/>
          </a:xfrm>
          <a:prstGeom prst="rect">
            <a:avLst/>
          </a:prstGeom>
          <a:noFill/>
          <a:ln>
            <a:noFill/>
          </a:ln>
        </p:spPr>
        <p:txBody>
          <a:bodyPr spcFirstLastPara="1" wrap="square" lIns="91425" tIns="45700" rIns="91425" bIns="45700" anchor="t" anchorCtr="0"/>
          <a:lstStyle>
            <a:lvl1pPr marL="457200" lvl="0" indent="-355600" algn="l">
              <a:lnSpc>
                <a:spcPct val="120000"/>
              </a:lnSpc>
              <a:spcBef>
                <a:spcPts val="1000"/>
              </a:spcBef>
              <a:spcAft>
                <a:spcPts val="0"/>
              </a:spcAft>
              <a:buClr>
                <a:schemeClr val="lt1"/>
              </a:buClr>
              <a:buSzPts val="2000"/>
              <a:buChar char="•"/>
              <a:defRPr>
                <a:solidFill>
                  <a:schemeClr val="lt1"/>
                </a:solidFill>
              </a:defRPr>
            </a:lvl1pPr>
            <a:lvl2pPr marL="914400" lvl="1" indent="-355600" algn="l">
              <a:lnSpc>
                <a:spcPct val="120000"/>
              </a:lnSpc>
              <a:spcBef>
                <a:spcPts val="500"/>
              </a:spcBef>
              <a:spcAft>
                <a:spcPts val="0"/>
              </a:spcAft>
              <a:buClr>
                <a:schemeClr val="lt1"/>
              </a:buClr>
              <a:buSzPts val="2000"/>
              <a:buChar char="•"/>
              <a:defRPr>
                <a:solidFill>
                  <a:schemeClr val="lt1"/>
                </a:solidFill>
              </a:defRPr>
            </a:lvl2pPr>
            <a:lvl3pPr marL="1371600" lvl="2" indent="-330200" algn="l">
              <a:lnSpc>
                <a:spcPct val="120000"/>
              </a:lnSpc>
              <a:spcBef>
                <a:spcPts val="500"/>
              </a:spcBef>
              <a:spcAft>
                <a:spcPts val="0"/>
              </a:spcAft>
              <a:buClr>
                <a:schemeClr val="lt1"/>
              </a:buClr>
              <a:buSzPts val="1600"/>
              <a:buChar char="•"/>
              <a:defRPr>
                <a:solidFill>
                  <a:schemeClr val="lt1"/>
                </a:solidFill>
              </a:defRPr>
            </a:lvl3pPr>
            <a:lvl4pPr marL="1828800" lvl="3" indent="-317500" algn="l">
              <a:lnSpc>
                <a:spcPct val="120000"/>
              </a:lnSpc>
              <a:spcBef>
                <a:spcPts val="500"/>
              </a:spcBef>
              <a:spcAft>
                <a:spcPts val="0"/>
              </a:spcAft>
              <a:buClr>
                <a:schemeClr val="lt1"/>
              </a:buClr>
              <a:buSzPts val="1400"/>
              <a:buChar char="•"/>
              <a:defRPr>
                <a:solidFill>
                  <a:schemeClr val="lt1"/>
                </a:solidFill>
              </a:defRPr>
            </a:lvl4pPr>
            <a:lvl5pPr marL="2286000" lvl="4" indent="-317500" algn="l">
              <a:lnSpc>
                <a:spcPct val="12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7" name="Google Shape;57;p8"/>
          <p:cNvSpPr txBox="1">
            <a:spLocks noGrp="1"/>
          </p:cNvSpPr>
          <p:nvPr>
            <p:ph type="ftr" idx="11"/>
          </p:nvPr>
        </p:nvSpPr>
        <p:spPr>
          <a:xfrm>
            <a:off x="201613" y="6540500"/>
            <a:ext cx="4114800" cy="2508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A8B8D"/>
              </a:buClr>
              <a:buSzPts val="800"/>
              <a:buFont typeface="Poppins" panose="00000500000000000000"/>
              <a:buNone/>
              <a:defRPr sz="800" b="0" i="0" u="none">
                <a:solidFill>
                  <a:srgbClr val="8A8B8D"/>
                </a:solidFill>
                <a:latin typeface="Poppins" panose="00000500000000000000"/>
                <a:ea typeface="Poppins" panose="00000500000000000000"/>
                <a:cs typeface="Poppins" panose="00000500000000000000"/>
                <a:sym typeface="Poppins" panose="00000500000000000000"/>
              </a:defRPr>
            </a:lvl1pPr>
            <a:lvl2pPr marR="0" lvl="1"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l" rtl="0">
              <a:lnSpc>
                <a:spcPct val="100000"/>
              </a:lnSpc>
              <a:spcBef>
                <a:spcPts val="0"/>
              </a:spcBef>
              <a:spcAft>
                <a:spcPts val="0"/>
              </a:spcAft>
              <a:buClr>
                <a:schemeClr val="dk1"/>
              </a:buClr>
              <a:buSzPts val="1800"/>
              <a:buFont typeface="Poppins" panose="00000500000000000000"/>
              <a:buNone/>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
        <p:nvSpPr>
          <p:cNvPr id="58" name="Google Shape;58;p8"/>
          <p:cNvSpPr txBox="1">
            <a:spLocks noGrp="1"/>
          </p:cNvSpPr>
          <p:nvPr>
            <p:ph type="sldNum" idx="12"/>
          </p:nvPr>
        </p:nvSpPr>
        <p:spPr>
          <a:xfrm>
            <a:off x="9144000" y="6524625"/>
            <a:ext cx="2743200" cy="28257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1pPr>
            <a:lvl2pPr marL="0" marR="0" lvl="1"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2pPr>
            <a:lvl3pPr marL="0" marR="0" lvl="2"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3pPr>
            <a:lvl4pPr marL="0" marR="0" lvl="3"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4pPr>
            <a:lvl5pPr marL="0" marR="0" lvl="4"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5pPr>
            <a:lvl6pPr marL="0" marR="0" lvl="5"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6pPr>
            <a:lvl7pPr marL="0" marR="0" lvl="6"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7pPr>
            <a:lvl8pPr marL="0" marR="0" lvl="7"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8pPr>
            <a:lvl9pPr marL="0" marR="0" lvl="8" indent="0" algn="r" rtl="0">
              <a:lnSpc>
                <a:spcPct val="100000"/>
              </a:lnSpc>
              <a:spcBef>
                <a:spcPts val="0"/>
              </a:spcBef>
              <a:spcAft>
                <a:spcPts val="0"/>
              </a:spcAft>
              <a:buClr>
                <a:srgbClr val="8C8D8F"/>
              </a:buClr>
              <a:buSzPts val="800"/>
              <a:buFont typeface="Poppins" panose="00000500000000000000"/>
              <a:buNone/>
              <a:defRPr sz="800" b="0" i="0" u="none" strike="noStrike">
                <a:solidFill>
                  <a:srgbClr val="8C8D8F"/>
                </a:solidFill>
                <a:latin typeface="Poppins" panose="00000500000000000000"/>
                <a:ea typeface="Poppins" panose="00000500000000000000"/>
                <a:cs typeface="Poppins" panose="00000500000000000000"/>
                <a:sym typeface="Poppins" panose="00000500000000000000"/>
              </a:defRPr>
            </a:lvl9pPr>
          </a:lstStyle>
          <a:p>
            <a:pPr marL="0" lvl="0" indent="-50800" algn="r" rtl="0">
              <a:spcBef>
                <a:spcPts val="0"/>
              </a:spcBef>
              <a:spcAft>
                <a:spcPts val="0"/>
              </a:spcAft>
              <a:buClr>
                <a:srgbClr val="8C8D8F"/>
              </a:buClr>
              <a:buSzPts val="800"/>
              <a:buFont typeface="Poppins" panose="00000500000000000000"/>
              <a:buChar char="•"/>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58775" y="365125"/>
            <a:ext cx="11528425"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2pPr>
            <a:lvl3pPr marR="0" lvl="2"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3pPr>
            <a:lvl4pPr marR="0" lvl="3"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4pPr>
            <a:lvl5pPr marR="0" lvl="4"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5pPr>
            <a:lvl6pPr marR="0" lvl="5"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6pPr>
            <a:lvl7pPr marR="0" lvl="6"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7pPr>
            <a:lvl8pPr marR="0" lvl="7"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8pPr>
            <a:lvl9pPr marR="0" lvl="8" algn="l" rtl="0">
              <a:lnSpc>
                <a:spcPct val="90000"/>
              </a:lnSpc>
              <a:spcBef>
                <a:spcPts val="0"/>
              </a:spcBef>
              <a:spcAft>
                <a:spcPts val="0"/>
              </a:spcAft>
              <a:buSzPts val="1400"/>
              <a:buNone/>
              <a:defRPr sz="3600" b="0" i="0" u="none" strike="noStrike" cap="none">
                <a:solidFill>
                  <a:schemeClr val="dk1"/>
                </a:solidFill>
                <a:latin typeface="Poppins SemiBold" panose="00000500000000000000"/>
                <a:ea typeface="Poppins SemiBold" panose="00000500000000000000"/>
                <a:cs typeface="Poppins SemiBold" panose="00000500000000000000"/>
                <a:sym typeface="Poppins SemiBold" panose="00000500000000000000"/>
              </a:defRPr>
            </a:lvl9pPr>
          </a:lstStyle>
          <a:p/>
        </p:txBody>
      </p:sp>
      <p:sp>
        <p:nvSpPr>
          <p:cNvPr id="11" name="Google Shape;11;p1"/>
          <p:cNvSpPr txBox="1">
            <a:spLocks noGrp="1"/>
          </p:cNvSpPr>
          <p:nvPr>
            <p:ph type="body" idx="1"/>
          </p:nvPr>
        </p:nvSpPr>
        <p:spPr>
          <a:xfrm>
            <a:off x="358775" y="1825625"/>
            <a:ext cx="11528425" cy="4351338"/>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panose="020B0604020202020204"/>
              <a:buChar char="•"/>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L="914400" marR="0" lvl="1"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L="1371600" marR="0" lvl="2" indent="-330200" algn="l" rtl="0">
              <a:lnSpc>
                <a:spcPct val="90000"/>
              </a:lnSpc>
              <a:spcBef>
                <a:spcPts val="500"/>
              </a:spcBef>
              <a:spcAft>
                <a:spcPts val="0"/>
              </a:spcAft>
              <a:buClr>
                <a:schemeClr val="dk1"/>
              </a:buClr>
              <a:buSzPts val="1600"/>
              <a:buFont typeface="Arial" panose="020B0604020202020204"/>
              <a:buChar char="•"/>
              <a:defRPr sz="16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L="1828800" marR="0" lvl="3" indent="-317500" algn="l" rtl="0">
              <a:lnSpc>
                <a:spcPct val="90000"/>
              </a:lnSpc>
              <a:spcBef>
                <a:spcPts val="500"/>
              </a:spcBef>
              <a:spcAft>
                <a:spcPts val="0"/>
              </a:spcAft>
              <a:buClr>
                <a:schemeClr val="dk1"/>
              </a:buClr>
              <a:buSzPts val="1400"/>
              <a:buFont typeface="Arial" panose="020B0604020202020204"/>
              <a:buChar char="•"/>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L="2286000" marR="0" lvl="4" indent="-317500" algn="l" rtl="0">
              <a:lnSpc>
                <a:spcPct val="90000"/>
              </a:lnSpc>
              <a:spcBef>
                <a:spcPts val="500"/>
              </a:spcBef>
              <a:spcAft>
                <a:spcPts val="0"/>
              </a:spcAft>
              <a:buClr>
                <a:schemeClr val="dk1"/>
              </a:buClr>
              <a:buSzPts val="1400"/>
              <a:buFont typeface="Arial" panose="020B0604020202020204"/>
              <a:buChar char="•"/>
              <a:defRPr sz="14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32.png"/><Relationship Id="rId7" Type="http://schemas.openxmlformats.org/officeDocument/2006/relationships/hyperlink" Target="http://www.linkedin.com/company/knowarth-technologies" TargetMode="External"/><Relationship Id="rId6" Type="http://schemas.openxmlformats.org/officeDocument/2006/relationships/image" Target="../media/image31.png"/><Relationship Id="rId5" Type="http://schemas.openxmlformats.org/officeDocument/2006/relationships/hyperlink" Target="https://twitter.com/KNOWARTH" TargetMode="External"/><Relationship Id="rId4" Type="http://schemas.openxmlformats.org/officeDocument/2006/relationships/image" Target="../media/image30.png"/><Relationship Id="rId3" Type="http://schemas.openxmlformats.org/officeDocument/2006/relationships/hyperlink" Target="https://www.facebook.com/knowarth" TargetMode="External"/><Relationship Id="rId2" Type="http://schemas.openxmlformats.org/officeDocument/2006/relationships/image" Target="../media/image29.png"/><Relationship Id="rId10" Type="http://schemas.openxmlformats.org/officeDocument/2006/relationships/notesSlide" Target="../notesSlides/notesSlide5.xml"/><Relationship Id="rId1" Type="http://schemas.openxmlformats.org/officeDocument/2006/relationships/hyperlink" Target="https://plus.google.com/+KnowarthTechnologies"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9"/>
          <p:cNvSpPr txBox="1">
            <a:spLocks noGrp="1"/>
          </p:cNvSpPr>
          <p:nvPr>
            <p:ph type="ctrTitle"/>
          </p:nvPr>
        </p:nvSpPr>
        <p:spPr>
          <a:xfrm>
            <a:off x="332105" y="2910840"/>
            <a:ext cx="11528425" cy="103663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None/>
            </a:pPr>
            <a:r>
              <a:rPr lang="en-US" sz="6000" dirty="0">
                <a:solidFill>
                  <a:schemeClr val="lt2"/>
                </a:solidFill>
                <a:latin typeface="Arial" panose="020B0604020202020204"/>
                <a:ea typeface="Arial" panose="020B0604020202020204"/>
                <a:cs typeface="Arial" panose="020B0604020202020204"/>
                <a:sym typeface="Arial" panose="020B0604020202020204"/>
              </a:rPr>
              <a:t>Debunking Microservices</a:t>
            </a:r>
            <a:endParaRPr sz="6000" dirty="0">
              <a:solidFill>
                <a:schemeClr val="lt2"/>
              </a:solidFill>
              <a:latin typeface="Arial" panose="020B0604020202020204"/>
              <a:ea typeface="Arial" panose="020B0604020202020204"/>
              <a:cs typeface="Arial" panose="020B0604020202020204"/>
              <a:sym typeface="Arial" panose="020B0604020202020204"/>
            </a:endParaRPr>
          </a:p>
        </p:txBody>
      </p:sp>
      <p:sp>
        <p:nvSpPr>
          <p:cNvPr id="64" name="Google Shape;64;p9"/>
          <p:cNvSpPr txBox="1"/>
          <p:nvPr/>
        </p:nvSpPr>
        <p:spPr>
          <a:xfrm>
            <a:off x="2149475" y="2450465"/>
            <a:ext cx="5297805" cy="4603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2400"/>
              <a:buFont typeface="Arial" panose="020B0604020202020204"/>
              <a:buNone/>
            </a:pPr>
            <a:r>
              <a:rPr lang="en-US" sz="2400" b="0" i="0" u="none" strike="noStrike" cap="none" dirty="0">
                <a:solidFill>
                  <a:schemeClr val="lt2"/>
                </a:solidFill>
                <a:latin typeface="Arial" panose="020B0604020202020204"/>
                <a:ea typeface="Arial" panose="020B0604020202020204"/>
                <a:cs typeface="Arial" panose="020B0604020202020204"/>
                <a:sym typeface="Arial" panose="020B0604020202020204"/>
              </a:rPr>
              <a:t>Tech </a:t>
            </a:r>
            <a:r>
              <a:rPr lang="en-US" sz="2400" dirty="0">
                <a:solidFill>
                  <a:schemeClr val="lt2"/>
                </a:solidFill>
              </a:rPr>
              <a:t>Buzz  Episode # 2 </a:t>
            </a:r>
            <a:endParaRPr sz="2400" b="0" i="0" u="none" dirty="0">
              <a:solidFill>
                <a:schemeClr val="lt2"/>
              </a:solidFill>
              <a:latin typeface="Arial" panose="020B0604020202020204"/>
              <a:ea typeface="Arial" panose="020B0604020202020204"/>
              <a:cs typeface="Arial" panose="020B0604020202020204"/>
              <a:sym typeface="Arial" panose="020B0604020202020204"/>
            </a:endParaRPr>
          </a:p>
        </p:txBody>
      </p:sp>
      <p:sp>
        <p:nvSpPr>
          <p:cNvPr id="65" name="Google Shape;65;p9"/>
          <p:cNvSpPr txBox="1"/>
          <p:nvPr/>
        </p:nvSpPr>
        <p:spPr>
          <a:xfrm>
            <a:off x="9013372" y="5759347"/>
            <a:ext cx="3178628" cy="5835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2"/>
              </a:buClr>
              <a:buSzPts val="3200"/>
              <a:buFont typeface="Arial" panose="020B0604020202020204"/>
              <a:buNone/>
            </a:pPr>
            <a:r>
              <a:rPr lang="en-US" sz="3200" b="0" i="0" u="none" dirty="0">
                <a:solidFill>
                  <a:schemeClr val="lt2"/>
                </a:solidFill>
                <a:latin typeface="Arial" panose="020B0604020202020204"/>
                <a:ea typeface="Arial" panose="020B0604020202020204"/>
                <a:cs typeface="Arial" panose="020B0604020202020204"/>
                <a:sym typeface="Arial" panose="020B0604020202020204"/>
              </a:rPr>
              <a:t>Parth Ghiya</a:t>
            </a:r>
            <a:br>
              <a:rPr lang="en-US" sz="3200" b="0" i="0" u="none" dirty="0">
                <a:solidFill>
                  <a:schemeClr val="lt2"/>
                </a:solidFill>
                <a:latin typeface="Arial" panose="020B0604020202020204"/>
                <a:ea typeface="Arial" panose="020B0604020202020204"/>
                <a:cs typeface="Arial" panose="020B0604020202020204"/>
                <a:sym typeface="Arial" panose="020B0604020202020204"/>
              </a:rPr>
            </a:br>
            <a:r>
              <a:rPr lang="en-US" sz="1800" b="0" i="0" u="none" dirty="0">
                <a:solidFill>
                  <a:schemeClr val="lt2"/>
                </a:solidFill>
                <a:latin typeface="Arial" panose="020B0604020202020204"/>
                <a:ea typeface="Arial" panose="020B0604020202020204"/>
                <a:cs typeface="Arial" panose="020B0604020202020204"/>
                <a:sym typeface="Arial" panose="020B0604020202020204"/>
              </a:rPr>
              <a:t>parth.ghiya@knowarth.com</a:t>
            </a:r>
            <a:endParaRPr sz="1800" b="0" i="0" u="none" dirty="0">
              <a:solidFill>
                <a:schemeClr val="lt2"/>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Error Codes</a:t>
            </a:r>
            <a:endParaRPr lang="en-US" dirty="0"/>
          </a:p>
          <a:p>
            <a:pPr lvl="1"/>
            <a:r>
              <a:rPr lang="en-US" b="1" dirty="0"/>
              <a:t>200+</a:t>
            </a:r>
            <a:r>
              <a:rPr lang="en-US" dirty="0"/>
              <a:t> means the request has </a:t>
            </a:r>
            <a:r>
              <a:rPr lang="en-US" b="1" dirty="0"/>
              <a:t>succeeded</a:t>
            </a:r>
            <a:r>
              <a:rPr lang="en-US" dirty="0"/>
              <a:t>.</a:t>
            </a:r>
            <a:endParaRPr lang="en-US" dirty="0"/>
          </a:p>
          <a:p>
            <a:pPr lvl="1"/>
            <a:r>
              <a:rPr lang="en-US" b="1" dirty="0"/>
              <a:t>300+</a:t>
            </a:r>
            <a:r>
              <a:rPr lang="en-US" dirty="0"/>
              <a:t> means the request is </a:t>
            </a:r>
            <a:r>
              <a:rPr lang="en-US" b="1" dirty="0"/>
              <a:t>redirected</a:t>
            </a:r>
            <a:r>
              <a:rPr lang="en-US" dirty="0"/>
              <a:t> to another URL</a:t>
            </a:r>
            <a:endParaRPr lang="en-US" dirty="0"/>
          </a:p>
          <a:p>
            <a:pPr lvl="1"/>
            <a:r>
              <a:rPr lang="en-US" b="1" dirty="0"/>
              <a:t>400+</a:t>
            </a:r>
            <a:r>
              <a:rPr lang="en-US" dirty="0"/>
              <a:t> means an </a:t>
            </a:r>
            <a:r>
              <a:rPr lang="en-US" b="1" dirty="0"/>
              <a:t>error that originates from the client</a:t>
            </a:r>
            <a:r>
              <a:rPr lang="en-US" dirty="0"/>
              <a:t> has occurred</a:t>
            </a:r>
            <a:endParaRPr lang="en-US" dirty="0"/>
          </a:p>
          <a:p>
            <a:pPr lvl="1"/>
            <a:r>
              <a:rPr lang="en-US" b="1" dirty="0"/>
              <a:t>500+</a:t>
            </a:r>
            <a:r>
              <a:rPr lang="en-US" dirty="0"/>
              <a:t> means an </a:t>
            </a:r>
            <a:r>
              <a:rPr lang="en-US" b="1" dirty="0"/>
              <a:t>error that originates from the server</a:t>
            </a:r>
            <a:r>
              <a:rPr lang="en-US" dirty="0"/>
              <a:t> has occurred</a:t>
            </a:r>
            <a:endParaRPr lang="en-US" dirty="0"/>
          </a:p>
          <a:p>
            <a:r>
              <a:rPr lang="en-US" dirty="0"/>
              <a:t>Swagger</a:t>
            </a:r>
            <a:endParaRPr lang="en-US" dirty="0"/>
          </a:p>
          <a:p>
            <a:r>
              <a:rPr lang="en-US" dirty="0"/>
              <a:t>Authentication – JWT</a:t>
            </a:r>
            <a:endParaRPr lang="en-US" dirty="0"/>
          </a:p>
          <a:p>
            <a:r>
              <a:rPr lang="en-US" dirty="0"/>
              <a:t>Versioning – Request Header or Directly in the API Request</a:t>
            </a:r>
            <a:endParaRPr lang="en-US" dirty="0"/>
          </a:p>
          <a:p>
            <a:pPr marL="101600" indent="0">
              <a:buNone/>
            </a:pPr>
            <a:endParaRPr lang="en-US" dirty="0"/>
          </a:p>
        </p:txBody>
      </p:sp>
      <p:sp>
        <p:nvSpPr>
          <p:cNvPr id="3" name="Title 2"/>
          <p:cNvSpPr>
            <a:spLocks noGrp="1"/>
          </p:cNvSpPr>
          <p:nvPr>
            <p:ph type="title"/>
          </p:nvPr>
        </p:nvSpPr>
        <p:spPr/>
        <p:txBody>
          <a:bodyPr/>
          <a:lstStyle/>
          <a:p>
            <a:r>
              <a:rPr lang="en-US" dirty="0"/>
              <a:t>Useful Tools And Meaningful Terminologies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Swagger (https://petstore.swagger.io/)</a:t>
            </a:r>
            <a:endParaRPr lang="en-US"/>
          </a:p>
        </p:txBody>
      </p:sp>
      <p:pic>
        <p:nvPicPr>
          <p:cNvPr id="5" name="Picture 4"/>
          <p:cNvPicPr>
            <a:picLocks noChangeAspect="1"/>
          </p:cNvPicPr>
          <p:nvPr/>
        </p:nvPicPr>
        <p:blipFill>
          <a:blip r:embed="rId1"/>
          <a:stretch>
            <a:fillRect/>
          </a:stretch>
        </p:blipFill>
        <p:spPr>
          <a:xfrm>
            <a:off x="34290" y="459105"/>
            <a:ext cx="12183110" cy="66401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Idempotent Requests</a:t>
            </a:r>
            <a:endParaRPr lang="en-US" dirty="0"/>
          </a:p>
          <a:p>
            <a:pPr marL="101600" indent="0">
              <a:buNone/>
            </a:pPr>
            <a:r>
              <a:rPr lang="en-US" i="1" dirty="0"/>
              <a:t>An idempotent HTTP method is an HTTP method that can be called many times without different outcomes. It would not matter if the method is called only once, or ten times over. The result should be the same. It essentially means that the result of a successfully performed request is independent of the number of times it is executed. For example, in arithmetic, adding zero to a number is idempotent operation.</a:t>
            </a:r>
            <a:endParaRPr lang="en-US" i="1" dirty="0"/>
          </a:p>
          <a:p>
            <a:pPr marL="101600" indent="0">
              <a:buNone/>
            </a:pPr>
            <a:endParaRPr lang="en-US" i="1" dirty="0"/>
          </a:p>
          <a:p>
            <a:pPr marL="101600" indent="0">
              <a:buNone/>
            </a:pPr>
            <a:endParaRPr lang="en-US" i="1" dirty="0"/>
          </a:p>
          <a:p>
            <a:pPr marL="101600" indent="0">
              <a:buNone/>
            </a:pPr>
            <a:r>
              <a:rPr lang="en-US" i="1" dirty="0"/>
              <a:t>POST is NOT idempotent.</a:t>
            </a:r>
            <a:endParaRPr lang="en-US" i="1" dirty="0"/>
          </a:p>
          <a:p>
            <a:pPr marL="101600" indent="0">
              <a:buNone/>
            </a:pPr>
            <a:r>
              <a:rPr lang="en-US" i="1" dirty="0"/>
              <a:t>GET, PUT, DELETE, HEAD, OPTIONS and TRACE are idempotent.</a:t>
            </a:r>
            <a:endParaRPr lang="en-US" i="1" dirty="0"/>
          </a:p>
          <a:p>
            <a:pPr marL="101600" indent="0">
              <a:buNone/>
            </a:pPr>
            <a:endParaRPr lang="en-US" i="1" dirty="0"/>
          </a:p>
          <a:p>
            <a:pPr marL="101600" indent="0">
              <a:buNone/>
            </a:pPr>
            <a:endParaRPr lang="en-US" dirty="0"/>
          </a:p>
          <a:p>
            <a:endParaRPr lang="en-US" dirty="0"/>
          </a:p>
        </p:txBody>
      </p:sp>
      <p:sp>
        <p:nvSpPr>
          <p:cNvPr id="3" name="Title 2"/>
          <p:cNvSpPr>
            <a:spLocks noGrp="1"/>
          </p:cNvSpPr>
          <p:nvPr>
            <p:ph type="title"/>
          </p:nvPr>
        </p:nvSpPr>
        <p:spPr/>
        <p:txBody>
          <a:bodyPr/>
          <a:lstStyle/>
          <a:p>
            <a:r>
              <a:rPr lang="en-US" dirty="0"/>
              <a:t>Useful Tools And Meaningful Terminologies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REST vs SOAP vs RPC</a:t>
            </a:r>
            <a:endParaRPr lang="en-US" dirty="0"/>
          </a:p>
        </p:txBody>
      </p:sp>
      <p:pic>
        <p:nvPicPr>
          <p:cNvPr id="4098" name="Picture 2" descr="Image result for rest vs soa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7242" y="444616"/>
            <a:ext cx="11673834" cy="64133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01600" indent="0">
              <a:buNone/>
            </a:pPr>
            <a:r>
              <a:rPr lang="en-US" dirty="0"/>
              <a:t>“If I had asked people what they wanted, they would have said faster Horses” </a:t>
            </a:r>
            <a:endParaRPr lang="en-US" dirty="0"/>
          </a:p>
          <a:p>
            <a:pPr marL="101600" indent="0">
              <a:buNone/>
            </a:pPr>
            <a:r>
              <a:rPr lang="en-US" dirty="0"/>
              <a:t>                                                                                                                                            – Henry Ford</a:t>
            </a:r>
            <a:endParaRPr lang="en-US" dirty="0"/>
          </a:p>
          <a:p>
            <a:pPr marL="101600" indent="0">
              <a:buNone/>
            </a:pPr>
            <a:endParaRPr lang="en-US" dirty="0"/>
          </a:p>
          <a:p>
            <a:pPr marL="101600" indent="0">
              <a:buNone/>
            </a:pPr>
            <a:endParaRPr lang="en-US" dirty="0"/>
          </a:p>
        </p:txBody>
      </p:sp>
      <p:sp>
        <p:nvSpPr>
          <p:cNvPr id="3" name="Title 2"/>
          <p:cNvSpPr>
            <a:spLocks noGrp="1"/>
          </p:cNvSpPr>
          <p:nvPr>
            <p:ph type="title"/>
          </p:nvPr>
        </p:nvSpPr>
        <p:spPr/>
        <p:txBody>
          <a:bodyPr/>
          <a:lstStyle/>
          <a:p>
            <a:r>
              <a:rPr lang="en-US" dirty="0"/>
              <a:t>Introduction to Microservices</a:t>
            </a:r>
            <a:endParaRPr lang="en-US" dirty="0"/>
          </a:p>
        </p:txBody>
      </p:sp>
      <p:pic>
        <p:nvPicPr>
          <p:cNvPr id="4" name="Picture 3"/>
          <p:cNvPicPr>
            <a:picLocks noChangeAspect="1"/>
          </p:cNvPicPr>
          <p:nvPr/>
        </p:nvPicPr>
        <p:blipFill>
          <a:blip r:embed="rId1"/>
          <a:stretch>
            <a:fillRect/>
          </a:stretch>
        </p:blipFill>
        <p:spPr>
          <a:xfrm>
            <a:off x="699796" y="1832201"/>
            <a:ext cx="3676261" cy="3442996"/>
          </a:xfrm>
          <a:prstGeom prst="rect">
            <a:avLst/>
          </a:prstGeom>
        </p:spPr>
      </p:pic>
      <p:pic>
        <p:nvPicPr>
          <p:cNvPr id="5122" name="Picture 2" descr="Image result for microservices me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941" y="2230016"/>
            <a:ext cx="5715000" cy="40469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An architectural style to structure an Application as a small collection of small autonomous services involving around a business domain.</a:t>
            </a:r>
            <a:endParaRPr lang="en-US"/>
          </a:p>
          <a:p>
            <a:r>
              <a:rPr lang="en-US"/>
              <a:t>Each service is self contained and it always implements a</a:t>
            </a:r>
            <a:r>
              <a:rPr lang="en-US" b="1"/>
              <a:t> single business capability</a:t>
            </a:r>
            <a:r>
              <a:rPr lang="en-US"/>
              <a:t>.</a:t>
            </a:r>
            <a:endParaRPr lang="en-US"/>
          </a:p>
          <a:p>
            <a:r>
              <a:rPr lang="en-US" b="1"/>
              <a:t>Business Capability????</a:t>
            </a:r>
            <a:r>
              <a:rPr lang="en-US"/>
              <a:t> Any thing that suffices a single business requirement and does that well. </a:t>
            </a:r>
            <a:endParaRPr lang="en-US"/>
          </a:p>
          <a:p>
            <a:pPr marL="101600" indent="0">
              <a:buNone/>
            </a:pPr>
            <a:r>
              <a:rPr lang="en-US"/>
              <a:t>For example: A payment microservice - It fullfills payment requirement, well and does not care wheather the inventory is managed or not. It just communicates with Inventory as and when required. </a:t>
            </a:r>
            <a:endParaRPr lang="en-US"/>
          </a:p>
        </p:txBody>
      </p:sp>
      <p:sp>
        <p:nvSpPr>
          <p:cNvPr id="3" name="Title 2"/>
          <p:cNvSpPr>
            <a:spLocks noGrp="1"/>
          </p:cNvSpPr>
          <p:nvPr>
            <p:ph type="title"/>
          </p:nvPr>
        </p:nvSpPr>
        <p:spPr/>
        <p:txBody>
          <a:bodyPr/>
          <a:p>
            <a:r>
              <a:rPr lang="en-US"/>
              <a:t>So What is a Microservice ? </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SOLID Principles are great, but they are not microservices architecture.</a:t>
            </a:r>
            <a:endParaRPr lang="en-US"/>
          </a:p>
          <a:p>
            <a:r>
              <a:rPr lang="en-US"/>
              <a:t>At the end of the Day it is still a Monolithic Application and it has several challenges</a:t>
            </a:r>
            <a:endParaRPr lang="en-US"/>
          </a:p>
          <a:p>
            <a:pPr lvl="1"/>
            <a:r>
              <a:rPr lang="en-US"/>
              <a:t>Inflexible (No Combination of Different Technologies)</a:t>
            </a:r>
            <a:endParaRPr lang="en-US"/>
          </a:p>
          <a:p>
            <a:pPr lvl="1"/>
            <a:r>
              <a:rPr lang="en-US"/>
              <a:t>Unreliable (If something falls,  everything falls : stack of cards)</a:t>
            </a:r>
            <a:endParaRPr lang="en-US"/>
          </a:p>
          <a:p>
            <a:pPr lvl="1"/>
            <a:r>
              <a:rPr lang="en-US"/>
              <a:t>Unscalable (Not easy to scale : Gosh how many clusters i need to scale)</a:t>
            </a:r>
            <a:endParaRPr lang="en-US"/>
          </a:p>
          <a:p>
            <a:pPr lvl="1"/>
            <a:r>
              <a:rPr lang="en-US"/>
              <a:t>Blocks Continous Development (Understanding the Entire Deployment cycle !! Phew)</a:t>
            </a:r>
            <a:endParaRPr lang="en-US"/>
          </a:p>
          <a:p>
            <a:pPr lvl="1"/>
            <a:r>
              <a:rPr lang="en-US"/>
              <a:t>Slow Development (Everything is dependent on each other, Phew Tangled Dependencies)</a:t>
            </a:r>
            <a:endParaRPr lang="en-US"/>
          </a:p>
          <a:p>
            <a:pPr lvl="1"/>
            <a:r>
              <a:rPr lang="en-US"/>
              <a:t>Not Fit for complex Applications (Just imagine applications which are used daily which need zero downtime like Netflix, Amazon, Gmail)</a:t>
            </a:r>
            <a:endParaRPr lang="en-US"/>
          </a:p>
        </p:txBody>
      </p:sp>
      <p:sp>
        <p:nvSpPr>
          <p:cNvPr id="3" name="Title 2"/>
          <p:cNvSpPr>
            <a:spLocks noGrp="1"/>
          </p:cNvSpPr>
          <p:nvPr>
            <p:ph type="title"/>
          </p:nvPr>
        </p:nvSpPr>
        <p:spPr/>
        <p:txBody>
          <a:bodyPr/>
          <a:p>
            <a:r>
              <a:rPr lang="en-US"/>
              <a:t>But wait !!!!! I already Know SOLID PRINCIPLES</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r>
              <a:rPr lang="en-US"/>
              <a:t>So how does this differ from Monolithic Approach ? </a:t>
            </a:r>
            <a:endParaRPr lang="en-US"/>
          </a:p>
        </p:txBody>
      </p:sp>
      <p:pic>
        <p:nvPicPr>
          <p:cNvPr id="3074" name="Picture 2" descr="Image result for microservi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44830"/>
            <a:ext cx="12192000" cy="62623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Microservices FAQ’s</a:t>
            </a:r>
            <a:endParaRPr lang="en-US" dirty="0"/>
          </a:p>
        </p:txBody>
      </p:sp>
      <p:pic>
        <p:nvPicPr>
          <p:cNvPr id="4" name="What are microservices and why would I want them Microservices in 3 minutes">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91886" y="685800"/>
            <a:ext cx="1143933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1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Aren't microservices just like service oriented architecture (SOA) ? Don't I Already have them ? When should i start ?</a:t>
            </a:r>
            <a:endParaRPr lang="en-US"/>
          </a:p>
          <a:p>
            <a:r>
              <a:rPr lang="en-US"/>
              <a:t>How we deal with all the parts? Who's in charge ?</a:t>
            </a:r>
            <a:endParaRPr lang="en-US"/>
          </a:p>
          <a:p>
            <a:r>
              <a:rPr lang="en-US"/>
              <a:t>How do i begin  with microservice development ? </a:t>
            </a:r>
            <a:endParaRPr lang="en-US"/>
          </a:p>
          <a:p>
            <a:r>
              <a:rPr lang="en-US"/>
              <a:t>What kind of tools and technologies are required ?</a:t>
            </a:r>
            <a:endParaRPr lang="en-US"/>
          </a:p>
          <a:p>
            <a:r>
              <a:rPr lang="en-US"/>
              <a:t>How do i govern a microservices system ?</a:t>
            </a:r>
            <a:endParaRPr lang="en-US"/>
          </a:p>
          <a:p>
            <a:r>
              <a:rPr lang="en-US"/>
              <a:t>Should all Microservices be coded in same language ?</a:t>
            </a:r>
            <a:endParaRPr lang="en-US"/>
          </a:p>
          <a:p>
            <a:pPr marL="101600" indent="0">
              <a:buNone/>
            </a:pPr>
            <a:endParaRPr lang="en-US"/>
          </a:p>
        </p:txBody>
      </p:sp>
      <p:sp>
        <p:nvSpPr>
          <p:cNvPr id="3" name="Title 2"/>
          <p:cNvSpPr>
            <a:spLocks noGrp="1"/>
          </p:cNvSpPr>
          <p:nvPr>
            <p:ph type="title"/>
          </p:nvPr>
        </p:nvSpPr>
        <p:spPr/>
        <p:txBody>
          <a:bodyPr/>
          <a:p>
            <a:r>
              <a:rPr lang="en-US"/>
              <a:t>Microservices FAQ's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14325" y="830424"/>
            <a:ext cx="6291748" cy="5446551"/>
          </a:xfrm>
        </p:spPr>
        <p:txBody>
          <a:bodyPr/>
          <a:lstStyle/>
          <a:p>
            <a:r>
              <a:rPr lang="en-US" dirty="0"/>
              <a:t>Associate Senior Consultant and Practice Lead of Labs And Research /  Full Stack Practice @ KNOWARTH</a:t>
            </a:r>
            <a:endParaRPr lang="en-US" dirty="0"/>
          </a:p>
          <a:p>
            <a:r>
              <a:rPr lang="en-US" dirty="0"/>
              <a:t>Technocrat / Developer / Trainer / Author / Reviewer / Traveler And an immense Foodie… ;)</a:t>
            </a:r>
            <a:endParaRPr lang="en-US" dirty="0"/>
          </a:p>
          <a:p>
            <a:r>
              <a:rPr lang="en-US" dirty="0"/>
              <a:t>Author of </a:t>
            </a:r>
            <a:r>
              <a:rPr lang="en-US" b="1" u="sng" dirty="0"/>
              <a:t>Typescript Microservices</a:t>
            </a:r>
            <a:endParaRPr lang="en-US" b="1" u="sng" dirty="0"/>
          </a:p>
          <a:p>
            <a:r>
              <a:rPr lang="en-US" dirty="0"/>
              <a:t>Reviewed Books :  </a:t>
            </a:r>
            <a:r>
              <a:rPr lang="en-US" b="1" u="sng" dirty="0"/>
              <a:t>Building Web Apps with Spring 5 and Angular 4</a:t>
            </a:r>
            <a:r>
              <a:rPr lang="en-US" b="1" dirty="0"/>
              <a:t>  </a:t>
            </a:r>
            <a:r>
              <a:rPr lang="en-US" dirty="0"/>
              <a:t>and </a:t>
            </a:r>
            <a:r>
              <a:rPr lang="en-US" b="1" u="sng" dirty="0"/>
              <a:t>Hands-On TypeScript for C# and .NET Core Developers</a:t>
            </a:r>
            <a:endParaRPr lang="en-US" b="1" u="sng" dirty="0"/>
          </a:p>
          <a:p>
            <a:r>
              <a:rPr lang="en-US" dirty="0"/>
              <a:t>Facebook:  </a:t>
            </a:r>
            <a:r>
              <a:rPr lang="en-US" dirty="0" err="1"/>
              <a:t>ghiya.parth</a:t>
            </a:r>
            <a:endParaRPr lang="en-US" dirty="0"/>
          </a:p>
          <a:p>
            <a:r>
              <a:rPr lang="en-US" dirty="0"/>
              <a:t>Twitter:         </a:t>
            </a:r>
            <a:r>
              <a:rPr lang="en-US" dirty="0" err="1"/>
              <a:t>parthghiya</a:t>
            </a:r>
            <a:endParaRPr lang="en-US" dirty="0"/>
          </a:p>
          <a:p>
            <a:pPr marL="101600" indent="0">
              <a:buNone/>
            </a:pPr>
            <a:endParaRPr lang="en-US" u="sng" dirty="0"/>
          </a:p>
          <a:p>
            <a:pPr marL="101600" indent="0">
              <a:buNone/>
            </a:pPr>
            <a:endParaRPr lang="en-US" u="sng" dirty="0"/>
          </a:p>
          <a:p>
            <a:pPr marL="101600" indent="0">
              <a:buNone/>
            </a:pPr>
            <a:endParaRPr lang="en-US" dirty="0"/>
          </a:p>
          <a:p>
            <a:pPr marL="101600" indent="0">
              <a:buNone/>
            </a:pPr>
            <a:endParaRPr lang="en-US" dirty="0"/>
          </a:p>
        </p:txBody>
      </p:sp>
      <p:sp>
        <p:nvSpPr>
          <p:cNvPr id="3" name="Title 2"/>
          <p:cNvSpPr>
            <a:spLocks noGrp="1"/>
          </p:cNvSpPr>
          <p:nvPr>
            <p:ph type="title"/>
          </p:nvPr>
        </p:nvSpPr>
        <p:spPr/>
        <p:txBody>
          <a:bodyPr/>
          <a:lstStyle/>
          <a:p>
            <a:r>
              <a:rPr lang="en-US" dirty="0"/>
              <a:t>About Me</a:t>
            </a:r>
            <a:endParaRPr lang="en-US" dirty="0"/>
          </a:p>
        </p:txBody>
      </p:sp>
      <p:pic>
        <p:nvPicPr>
          <p:cNvPr id="5" name="Picture 4"/>
          <p:cNvPicPr>
            <a:picLocks noChangeAspect="1"/>
          </p:cNvPicPr>
          <p:nvPr/>
        </p:nvPicPr>
        <p:blipFill>
          <a:blip r:embed="rId1"/>
          <a:stretch>
            <a:fillRect/>
          </a:stretch>
        </p:blipFill>
        <p:spPr>
          <a:xfrm>
            <a:off x="7974661" y="830424"/>
            <a:ext cx="3800475" cy="42360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Microservice's Characteristics</a:t>
            </a:r>
            <a:endParaRPr lang="en-US"/>
          </a:p>
        </p:txBody>
      </p:sp>
      <p:pic>
        <p:nvPicPr>
          <p:cNvPr id="4" name="Picture 3"/>
          <p:cNvPicPr>
            <a:picLocks noChangeAspect="1"/>
          </p:cNvPicPr>
          <p:nvPr/>
        </p:nvPicPr>
        <p:blipFill>
          <a:blip r:embed="rId1"/>
          <a:stretch>
            <a:fillRect/>
          </a:stretch>
        </p:blipFill>
        <p:spPr>
          <a:xfrm>
            <a:off x="359410" y="655955"/>
            <a:ext cx="11307445" cy="59074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Microservices Advantages</a:t>
            </a:r>
            <a:endParaRPr lang="en-US"/>
          </a:p>
        </p:txBody>
      </p:sp>
      <p:pic>
        <p:nvPicPr>
          <p:cNvPr id="4" name="Picture 3"/>
          <p:cNvPicPr>
            <a:picLocks noChangeAspect="1"/>
          </p:cNvPicPr>
          <p:nvPr/>
        </p:nvPicPr>
        <p:blipFill>
          <a:blip r:embed="rId1"/>
          <a:stretch>
            <a:fillRect/>
          </a:stretch>
        </p:blipFill>
        <p:spPr>
          <a:xfrm>
            <a:off x="485140" y="737235"/>
            <a:ext cx="11332210" cy="58902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Seperate  Data store for each microservice</a:t>
            </a:r>
            <a:endParaRPr lang="en-US"/>
          </a:p>
          <a:p>
            <a:pPr lvl="1"/>
            <a:r>
              <a:rPr lang="en-US"/>
              <a:t>NoSQL Data</a:t>
            </a:r>
            <a:endParaRPr lang="en-US"/>
          </a:p>
          <a:p>
            <a:pPr lvl="1"/>
            <a:r>
              <a:rPr lang="en-US"/>
              <a:t>SQL Data</a:t>
            </a:r>
            <a:endParaRPr lang="en-US"/>
          </a:p>
          <a:p>
            <a:pPr lvl="1"/>
            <a:r>
              <a:rPr lang="en-US"/>
              <a:t>Cached Data</a:t>
            </a:r>
            <a:endParaRPr lang="en-US"/>
          </a:p>
          <a:p>
            <a:pPr lvl="0"/>
            <a:r>
              <a:rPr lang="en-US"/>
              <a:t>Keep Code at similar at same level of maturity</a:t>
            </a:r>
            <a:endParaRPr lang="en-US"/>
          </a:p>
          <a:p>
            <a:pPr lvl="0"/>
            <a:r>
              <a:rPr lang="en-US"/>
              <a:t>Seperate Build for each Microservice (Each service gets build seperately)</a:t>
            </a:r>
            <a:endParaRPr lang="en-US"/>
          </a:p>
          <a:p>
            <a:pPr lvl="0"/>
            <a:r>
              <a:rPr lang="en-US"/>
              <a:t>Deploy into containers (Easily Scalable)</a:t>
            </a:r>
            <a:endParaRPr lang="en-US"/>
          </a:p>
          <a:p>
            <a:pPr lvl="0"/>
            <a:r>
              <a:rPr lang="en-US"/>
              <a:t>Treat Server as stateless (Nothing to store in state, if you want to cache data use Cache Databases)</a:t>
            </a:r>
            <a:endParaRPr lang="en-US"/>
          </a:p>
        </p:txBody>
      </p:sp>
      <p:sp>
        <p:nvSpPr>
          <p:cNvPr id="3" name="Title 2"/>
          <p:cNvSpPr>
            <a:spLocks noGrp="1"/>
          </p:cNvSpPr>
          <p:nvPr>
            <p:ph type="title"/>
          </p:nvPr>
        </p:nvSpPr>
        <p:spPr/>
        <p:txBody>
          <a:bodyPr/>
          <a:p>
            <a:r>
              <a:rPr lang="en-US"/>
              <a:t>How to design Microservices ? </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 general Microservice Architecture</a:t>
            </a:r>
            <a:endParaRPr lang="en-US"/>
          </a:p>
        </p:txBody>
      </p:sp>
      <p:pic>
        <p:nvPicPr>
          <p:cNvPr id="2050" name="Picture 2" descr="Image result for microservi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920" y="551180"/>
            <a:ext cx="11035665" cy="5960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API Gateway - Authentication, Authorization,Security, Rate Limits etc.</a:t>
            </a:r>
            <a:endParaRPr lang="en-US"/>
          </a:p>
          <a:p>
            <a:r>
              <a:rPr lang="en-US"/>
              <a:t>Service Registry</a:t>
            </a:r>
            <a:endParaRPr lang="en-US"/>
          </a:p>
          <a:p>
            <a:r>
              <a:rPr lang="en-US"/>
              <a:t>Service Discovery</a:t>
            </a:r>
            <a:endParaRPr lang="en-US"/>
          </a:p>
          <a:p>
            <a:r>
              <a:rPr lang="en-US"/>
              <a:t>Circuit Breaker</a:t>
            </a:r>
            <a:endParaRPr lang="en-US"/>
          </a:p>
          <a:p>
            <a:r>
              <a:rPr lang="en-US"/>
              <a:t>Centralized Logs (ELK)</a:t>
            </a:r>
            <a:endParaRPr lang="en-US"/>
          </a:p>
          <a:p>
            <a:r>
              <a:rPr lang="en-US"/>
              <a:t>Communication Between Microservices</a:t>
            </a:r>
            <a:endParaRPr lang="en-US"/>
          </a:p>
          <a:p>
            <a:pPr lvl="1"/>
            <a:r>
              <a:rPr lang="en-US"/>
              <a:t>HTTP</a:t>
            </a:r>
            <a:endParaRPr lang="en-US"/>
          </a:p>
          <a:p>
            <a:pPr lvl="1"/>
            <a:r>
              <a:rPr lang="en-US"/>
              <a:t>Remote Procedure Invocation</a:t>
            </a:r>
            <a:endParaRPr lang="en-US"/>
          </a:p>
          <a:p>
            <a:pPr lvl="1"/>
            <a:r>
              <a:rPr lang="en-US"/>
              <a:t>Messaging and Message Bus (Kafka, ActiveMQ, RabbitMQ)</a:t>
            </a:r>
            <a:endParaRPr lang="en-US"/>
          </a:p>
          <a:p>
            <a:pPr lvl="1"/>
            <a:r>
              <a:rPr lang="en-US"/>
              <a:t>Protobufs</a:t>
            </a:r>
            <a:endParaRPr lang="en-US"/>
          </a:p>
        </p:txBody>
      </p:sp>
      <p:sp>
        <p:nvSpPr>
          <p:cNvPr id="3" name="Title 2"/>
          <p:cNvSpPr>
            <a:spLocks noGrp="1"/>
          </p:cNvSpPr>
          <p:nvPr>
            <p:ph type="title"/>
          </p:nvPr>
        </p:nvSpPr>
        <p:spPr/>
        <p:txBody>
          <a:bodyPr/>
          <a:p>
            <a:r>
              <a:rPr lang="en-US"/>
              <a:t>Microservice Core Components</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Netflix Components Available </a:t>
            </a:r>
            <a:endParaRPr lang="en-US"/>
          </a:p>
        </p:txBody>
      </p:sp>
      <p:graphicFrame>
        <p:nvGraphicFramePr>
          <p:cNvPr id="4" name="Table 3"/>
          <p:cNvGraphicFramePr/>
          <p:nvPr/>
        </p:nvGraphicFramePr>
        <p:xfrm>
          <a:off x="517525" y="1063625"/>
          <a:ext cx="10708640" cy="5246370"/>
        </p:xfrm>
        <a:graphic>
          <a:graphicData uri="http://schemas.openxmlformats.org/drawingml/2006/table">
            <a:tbl>
              <a:tblPr firstRow="1" bandRow="1">
                <a:tableStyleId>{5C22544A-7EE6-4342-B048-85BDC9FD1C3A}</a:tableStyleId>
              </a:tblPr>
              <a:tblGrid>
                <a:gridCol w="2725420"/>
                <a:gridCol w="7983220"/>
              </a:tblGrid>
              <a:tr h="874395">
                <a:tc>
                  <a:txBody>
                    <a:bodyPr/>
                    <a:p>
                      <a:pPr>
                        <a:buNone/>
                      </a:pPr>
                      <a:r>
                        <a:rPr lang="en-US"/>
                        <a:t>Component</a:t>
                      </a:r>
                      <a:endParaRPr lang="en-US"/>
                    </a:p>
                  </a:txBody>
                  <a:tcPr/>
                </a:tc>
                <a:tc>
                  <a:txBody>
                    <a:bodyPr/>
                    <a:p>
                      <a:pPr>
                        <a:buNone/>
                      </a:pPr>
                      <a:r>
                        <a:rPr lang="en-US"/>
                        <a:t>Purpose</a:t>
                      </a:r>
                      <a:endParaRPr lang="en-US"/>
                    </a:p>
                  </a:txBody>
                  <a:tcPr/>
                </a:tc>
              </a:tr>
              <a:tr h="874395">
                <a:tc>
                  <a:txBody>
                    <a:bodyPr/>
                    <a:p>
                      <a:pPr>
                        <a:buNone/>
                      </a:pPr>
                      <a:r>
                        <a:rPr lang="en-US"/>
                        <a:t>Netflix Ribbon</a:t>
                      </a:r>
                      <a:endParaRPr lang="en-US"/>
                    </a:p>
                  </a:txBody>
                  <a:tcPr/>
                </a:tc>
                <a:tc>
                  <a:txBody>
                    <a:bodyPr/>
                    <a:p>
                      <a:pPr>
                        <a:buNone/>
                      </a:pPr>
                      <a:r>
                        <a:rPr lang="en-US"/>
                        <a:t>A load balancer that is used by service consumers to find services at runtime.</a:t>
                      </a:r>
                      <a:endParaRPr lang="en-US"/>
                    </a:p>
                  </a:txBody>
                  <a:tcPr/>
                </a:tc>
              </a:tr>
              <a:tr h="874395">
                <a:tc>
                  <a:txBody>
                    <a:bodyPr/>
                    <a:p>
                      <a:pPr>
                        <a:buNone/>
                      </a:pPr>
                      <a:r>
                        <a:rPr lang="en-US"/>
                        <a:t>Netflix Hystrix</a:t>
                      </a:r>
                      <a:endParaRPr lang="en-US"/>
                    </a:p>
                  </a:txBody>
                  <a:tcPr/>
                </a:tc>
                <a:tc>
                  <a:txBody>
                    <a:bodyPr/>
                    <a:p>
                      <a:pPr>
                        <a:buNone/>
                      </a:pPr>
                      <a:r>
                        <a:rPr lang="en-US"/>
                        <a:t>A circuit breaker that is used to keep the system up and running. Hystrix breaks the connection for servers that are going to fail. </a:t>
                      </a:r>
                      <a:endParaRPr lang="en-US"/>
                    </a:p>
                  </a:txBody>
                  <a:tcPr/>
                </a:tc>
              </a:tr>
              <a:tr h="874395">
                <a:tc>
                  <a:txBody>
                    <a:bodyPr/>
                    <a:p>
                      <a:pPr>
                        <a:buNone/>
                      </a:pPr>
                      <a:r>
                        <a:rPr lang="en-US"/>
                        <a:t>Netflix Eureka</a:t>
                      </a:r>
                      <a:endParaRPr lang="en-US"/>
                    </a:p>
                  </a:txBody>
                  <a:tcPr/>
                </a:tc>
                <a:tc>
                  <a:txBody>
                    <a:bodyPr/>
                    <a:p>
                      <a:pPr>
                        <a:buNone/>
                      </a:pPr>
                      <a:r>
                        <a:rPr lang="en-US"/>
                        <a:t>Used for service discovery and service registration. It allows services to register them at runtime. </a:t>
                      </a:r>
                      <a:endParaRPr lang="en-US"/>
                    </a:p>
                  </a:txBody>
                  <a:tcPr/>
                </a:tc>
              </a:tr>
              <a:tr h="874395">
                <a:tc>
                  <a:txBody>
                    <a:bodyPr/>
                    <a:p>
                      <a:pPr>
                        <a:buNone/>
                      </a:pPr>
                      <a:r>
                        <a:rPr lang="en-US"/>
                        <a:t>Netflix Turbine</a:t>
                      </a:r>
                      <a:endParaRPr lang="en-US"/>
                    </a:p>
                  </a:txBody>
                  <a:tcPr/>
                </a:tc>
                <a:tc>
                  <a:txBody>
                    <a:bodyPr/>
                    <a:p>
                      <a:pPr>
                        <a:buNone/>
                      </a:pPr>
                      <a:r>
                        <a:rPr lang="en-US"/>
                        <a:t>Monitoring tool for microservices</a:t>
                      </a:r>
                      <a:endParaRPr lang="en-US"/>
                    </a:p>
                  </a:txBody>
                  <a:tcPr/>
                </a:tc>
              </a:tr>
              <a:tr h="874395">
                <a:tc>
                  <a:txBody>
                    <a:bodyPr/>
                    <a:p>
                      <a:pPr>
                        <a:buNone/>
                      </a:pPr>
                      <a:r>
                        <a:rPr lang="en-US" sz="1400">
                          <a:sym typeface="+mn-ea"/>
                        </a:rPr>
                        <a:t>Netflix Zuul</a:t>
                      </a:r>
                      <a:endParaRPr lang="en-US"/>
                    </a:p>
                  </a:txBody>
                  <a:tcPr/>
                </a:tc>
                <a:tc>
                  <a:txBody>
                    <a:bodyPr/>
                    <a:p>
                      <a:pPr>
                        <a:buNone/>
                      </a:pPr>
                      <a:r>
                        <a:rPr lang="en-US"/>
                        <a:t>An edge server or the gatekeeper to the outside world. It doesn't allow unauthorized requests to pass through. It serves as contact for the any outside application</a:t>
                      </a:r>
                      <a:endParaRPr lang="en-US"/>
                    </a:p>
                  </a:txBody>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819275" y="671195"/>
            <a:ext cx="8855710" cy="58508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pPr marL="101600" indent="0">
              <a:buNone/>
            </a:pPr>
            <a:r>
              <a:rPr lang="en-US"/>
              <a:t>Eureka Server (Port : 8761)</a:t>
            </a:r>
            <a:endParaRPr lang="en-US"/>
          </a:p>
          <a:p>
            <a:pPr lvl="1"/>
            <a:r>
              <a:rPr lang="en-US"/>
              <a:t>Dependecies: Eureka Server, Config Client, Actuator, Devtools</a:t>
            </a:r>
            <a:endParaRPr lang="en-US"/>
          </a:p>
          <a:p>
            <a:pPr lvl="1"/>
            <a:r>
              <a:rPr lang="en-US"/>
              <a:t>@EnableEurekaServer</a:t>
            </a:r>
            <a:endParaRPr lang="en-US"/>
          </a:p>
          <a:p>
            <a:pPr marL="101600" indent="0">
              <a:buNone/>
            </a:pPr>
            <a:endParaRPr lang="en-US"/>
          </a:p>
        </p:txBody>
      </p:sp>
      <p:sp>
        <p:nvSpPr>
          <p:cNvPr id="3" name="Title 2"/>
          <p:cNvSpPr>
            <a:spLocks noGrp="1"/>
          </p:cNvSpPr>
          <p:nvPr>
            <p:ph type="title"/>
          </p:nvPr>
        </p:nvSpPr>
        <p:spPr/>
        <p:txBody>
          <a:bodyPr/>
          <a:p>
            <a:r>
              <a:rPr lang="en-US"/>
              <a:t>Step#1</a:t>
            </a:r>
            <a:endParaRPr lang="en-US"/>
          </a:p>
        </p:txBody>
      </p:sp>
      <p:pic>
        <p:nvPicPr>
          <p:cNvPr id="4" name="Picture 3"/>
          <p:cNvPicPr>
            <a:picLocks noChangeAspect="1"/>
          </p:cNvPicPr>
          <p:nvPr/>
        </p:nvPicPr>
        <p:blipFill>
          <a:blip r:embed="rId1"/>
          <a:stretch>
            <a:fillRect/>
          </a:stretch>
        </p:blipFill>
        <p:spPr>
          <a:xfrm>
            <a:off x="1136650" y="2242820"/>
            <a:ext cx="9706610" cy="44589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pPr marL="101600" indent="0">
              <a:buNone/>
            </a:pPr>
            <a:r>
              <a:rPr lang="en-US"/>
              <a:t>API Gateway (PORT: 8080 )</a:t>
            </a:r>
            <a:endParaRPr lang="en-US"/>
          </a:p>
          <a:p>
            <a:pPr lvl="1"/>
            <a:r>
              <a:rPr lang="en-US"/>
              <a:t>Dependecies:  Zuul,  Eureka Discovery, Actuator, Devtools</a:t>
            </a:r>
            <a:endParaRPr lang="en-US"/>
          </a:p>
          <a:p>
            <a:pPr lvl="1"/>
            <a:r>
              <a:rPr lang="en-US"/>
              <a:t>@EnableZuulProxy and @EnableDiscoveryClient</a:t>
            </a:r>
            <a:endParaRPr lang="en-US"/>
          </a:p>
        </p:txBody>
      </p:sp>
      <p:sp>
        <p:nvSpPr>
          <p:cNvPr id="3" name="Title 2"/>
          <p:cNvSpPr>
            <a:spLocks noGrp="1"/>
          </p:cNvSpPr>
          <p:nvPr>
            <p:ph type="title"/>
          </p:nvPr>
        </p:nvSpPr>
        <p:spPr/>
        <p:txBody>
          <a:bodyPr/>
          <a:p>
            <a:r>
              <a:rPr lang="en-US"/>
              <a:t>Step#2</a:t>
            </a:r>
            <a:endParaRPr lang="en-US"/>
          </a:p>
        </p:txBody>
      </p:sp>
      <p:graphicFrame>
        <p:nvGraphicFramePr>
          <p:cNvPr id="4" name="Object 3"/>
          <p:cNvGraphicFramePr/>
          <p:nvPr/>
        </p:nvGraphicFramePr>
        <p:xfrm>
          <a:off x="430530" y="2185035"/>
          <a:ext cx="11285855" cy="4375785"/>
        </p:xfrm>
        <a:graphic>
          <a:graphicData uri="http://schemas.openxmlformats.org/presentationml/2006/ole">
            <mc:AlternateContent xmlns:mc="http://schemas.openxmlformats.org/markup-compatibility/2006">
              <mc:Choice xmlns:v="urn:schemas-microsoft-com:vml" Requires="v">
                <p:oleObj spid="_x0000_s5" name="" r:id="rId1" imgW="10581640" imgH="7315200" progId="Paint.Picture">
                  <p:embed/>
                </p:oleObj>
              </mc:Choice>
              <mc:Fallback>
                <p:oleObj name="" r:id="rId1" imgW="10581640" imgH="7315200" progId="Paint.Picture">
                  <p:embed/>
                  <p:pic>
                    <p:nvPicPr>
                      <p:cNvPr id="0" name="Picture 4"/>
                      <p:cNvPicPr/>
                      <p:nvPr/>
                    </p:nvPicPr>
                    <p:blipFill>
                      <a:blip r:embed="rId2"/>
                      <a:stretch>
                        <a:fillRect/>
                      </a:stretch>
                    </p:blipFill>
                    <p:spPr>
                      <a:xfrm>
                        <a:off x="430530" y="2185035"/>
                        <a:ext cx="11285855" cy="437578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Java - Microservice - Independent</a:t>
            </a:r>
            <a:endParaRPr lang="en-US"/>
          </a:p>
          <a:p>
            <a:pPr marL="101600" indent="0">
              <a:buNone/>
            </a:pPr>
            <a:endParaRPr lang="en-US"/>
          </a:p>
          <a:p>
            <a:pPr marL="101600" indent="0">
              <a:buNone/>
            </a:pPr>
            <a:endParaRPr lang="en-US"/>
          </a:p>
          <a:p>
            <a:pPr marL="101600" indent="0">
              <a:buNone/>
            </a:pPr>
            <a:endParaRPr lang="en-US"/>
          </a:p>
          <a:p>
            <a:pPr marL="101600" indent="0">
              <a:buNone/>
            </a:pPr>
            <a:endParaRPr lang="en-US"/>
          </a:p>
          <a:p>
            <a:r>
              <a:rPr lang="en-US"/>
              <a:t>Java- Microservice - Register With Eureka</a:t>
            </a:r>
            <a:endParaRPr lang="en-US"/>
          </a:p>
          <a:p>
            <a:endParaRPr lang="en-US"/>
          </a:p>
          <a:p>
            <a:endParaRPr lang="en-US"/>
          </a:p>
          <a:p>
            <a:endParaRPr lang="en-US"/>
          </a:p>
          <a:p>
            <a:pPr marL="101600" indent="0">
              <a:buNone/>
            </a:pPr>
            <a:endParaRPr lang="en-US"/>
          </a:p>
          <a:p>
            <a:pPr marL="101600" indent="0">
              <a:buNone/>
            </a:pPr>
            <a:r>
              <a:rPr lang="en-US" b="1"/>
              <a:t>Real Beauty Here: </a:t>
            </a:r>
            <a:endParaRPr lang="en-US" b="1"/>
          </a:p>
          <a:p>
            <a:pPr marL="101600" indent="0">
              <a:buNone/>
            </a:pPr>
            <a:r>
              <a:rPr lang="en-US" b="1"/>
              <a:t>You Add on Any Services, you don't need to restart Gateway neither Service Registry</a:t>
            </a:r>
            <a:endParaRPr lang="en-US" b="1"/>
          </a:p>
        </p:txBody>
      </p:sp>
      <p:sp>
        <p:nvSpPr>
          <p:cNvPr id="3" name="Title 2"/>
          <p:cNvSpPr>
            <a:spLocks noGrp="1"/>
          </p:cNvSpPr>
          <p:nvPr>
            <p:ph type="title"/>
          </p:nvPr>
        </p:nvSpPr>
        <p:spPr/>
        <p:txBody>
          <a:bodyPr/>
          <a:p>
            <a:r>
              <a:rPr lang="en-US"/>
              <a:t>Step#3 : A service here and a service there.</a:t>
            </a:r>
            <a:endParaRPr lang="en-US"/>
          </a:p>
        </p:txBody>
      </p:sp>
      <p:pic>
        <p:nvPicPr>
          <p:cNvPr id="4" name="Picture 3"/>
          <p:cNvPicPr>
            <a:picLocks noChangeAspect="1"/>
          </p:cNvPicPr>
          <p:nvPr/>
        </p:nvPicPr>
        <p:blipFill>
          <a:blip r:embed="rId1"/>
          <a:stretch>
            <a:fillRect/>
          </a:stretch>
        </p:blipFill>
        <p:spPr>
          <a:xfrm>
            <a:off x="797560" y="1603375"/>
            <a:ext cx="5912485" cy="1838325"/>
          </a:xfrm>
          <a:prstGeom prst="rect">
            <a:avLst/>
          </a:prstGeom>
        </p:spPr>
      </p:pic>
      <p:pic>
        <p:nvPicPr>
          <p:cNvPr id="5" name="Picture 4"/>
          <p:cNvPicPr>
            <a:picLocks noChangeAspect="1"/>
          </p:cNvPicPr>
          <p:nvPr/>
        </p:nvPicPr>
        <p:blipFill>
          <a:blip r:embed="rId2"/>
          <a:stretch>
            <a:fillRect/>
          </a:stretch>
        </p:blipFill>
        <p:spPr>
          <a:xfrm>
            <a:off x="748030" y="3903345"/>
            <a:ext cx="9058910" cy="19361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314325" y="830263"/>
            <a:ext cx="11572800" cy="5446800"/>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                                                                   </a:t>
            </a:r>
            <a:endParaRPr lang="en-US"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marL="457200" marR="0" lvl="0" indent="-355600" algn="l" rtl="0">
              <a:lnSpc>
                <a:spcPct val="100000"/>
              </a:lnSpc>
              <a:spcBef>
                <a:spcPts val="500"/>
              </a:spcBef>
              <a:spcAft>
                <a:spcPts val="0"/>
              </a:spcAft>
              <a:buClr>
                <a:schemeClr val="dk1"/>
              </a:buClr>
              <a:buSzPts val="2000"/>
              <a:buFont typeface="Arial" panose="020B0604020202020204"/>
              <a:buChar char="•"/>
            </a:pPr>
            <a:r>
              <a:rPr lang="en-US" dirty="0">
                <a:latin typeface="Arial" panose="020B0604020202020204"/>
                <a:ea typeface="Arial" panose="020B0604020202020204"/>
                <a:cs typeface="Arial" panose="020B0604020202020204"/>
                <a:sym typeface="Arial" panose="020B0604020202020204"/>
              </a:rPr>
              <a:t>RESTful services </a:t>
            </a:r>
            <a:endParaRPr lang="en-US" dirty="0">
              <a:latin typeface="Arial" panose="020B0604020202020204"/>
              <a:ea typeface="Arial" panose="020B0604020202020204"/>
              <a:cs typeface="Arial" panose="020B0604020202020204"/>
              <a:sym typeface="Arial" panose="020B0604020202020204"/>
            </a:endParaRPr>
          </a:p>
          <a:p>
            <a:pPr>
              <a:lnSpc>
                <a:spcPct val="100000"/>
              </a:lnSpc>
              <a:spcBef>
                <a:spcPts val="500"/>
              </a:spcBef>
            </a:pPr>
            <a:r>
              <a:rPr lang="en-US" dirty="0"/>
              <a:t>Rise of microservices </a:t>
            </a:r>
            <a:endParaRPr lang="en-US" dirty="0">
              <a:latin typeface="Arial" panose="020B0604020202020204"/>
              <a:ea typeface="Arial" panose="020B0604020202020204"/>
              <a:cs typeface="Arial" panose="020B0604020202020204"/>
              <a:sym typeface="Arial" panose="020B0604020202020204"/>
            </a:endParaRPr>
          </a:p>
          <a:p>
            <a:pPr>
              <a:lnSpc>
                <a:spcPct val="100000"/>
              </a:lnSpc>
              <a:spcBef>
                <a:spcPts val="500"/>
              </a:spcBef>
            </a:pPr>
            <a:r>
              <a:rPr lang="en-US" dirty="0"/>
              <a:t>Monolithic Vs Microservices </a:t>
            </a:r>
            <a:endParaRPr lang="en-US" dirty="0">
              <a:latin typeface="Arial" panose="020B0604020202020204"/>
              <a:ea typeface="Arial" panose="020B0604020202020204"/>
              <a:cs typeface="Arial" panose="020B0604020202020204"/>
              <a:sym typeface="Arial" panose="020B0604020202020204"/>
            </a:endParaRPr>
          </a:p>
          <a:p>
            <a:pPr marL="457200" marR="0" lvl="0" indent="-355600" algn="l" rtl="0">
              <a:lnSpc>
                <a:spcPct val="100000"/>
              </a:lnSpc>
              <a:spcBef>
                <a:spcPts val="500"/>
              </a:spcBef>
              <a:spcAft>
                <a:spcPts val="0"/>
              </a:spcAft>
              <a:buClr>
                <a:schemeClr val="dk1"/>
              </a:buClr>
              <a:buSzPts val="2000"/>
              <a:buFont typeface="Arial" panose="020B0604020202020204"/>
              <a:buChar char="•"/>
            </a:pPr>
            <a:r>
              <a:rPr lang="en-US" dirty="0">
                <a:latin typeface="Arial" panose="020B0604020202020204"/>
                <a:ea typeface="Arial" panose="020B0604020202020204"/>
                <a:cs typeface="Arial" panose="020B0604020202020204"/>
                <a:sym typeface="Arial" panose="020B0604020202020204"/>
              </a:rPr>
              <a:t>FAQ’s of Microservices</a:t>
            </a:r>
            <a:endParaRPr lang="en-US" dirty="0">
              <a:latin typeface="Arial" panose="020B0604020202020204"/>
              <a:ea typeface="Arial" panose="020B0604020202020204"/>
              <a:cs typeface="Arial" panose="020B0604020202020204"/>
              <a:sym typeface="Arial" panose="020B0604020202020204"/>
            </a:endParaRPr>
          </a:p>
          <a:p>
            <a:pPr marL="457200" marR="0" lvl="0" indent="-355600" algn="l" rtl="0">
              <a:lnSpc>
                <a:spcPct val="100000"/>
              </a:lnSpc>
              <a:spcBef>
                <a:spcPts val="500"/>
              </a:spcBef>
              <a:spcAft>
                <a:spcPts val="0"/>
              </a:spcAft>
              <a:buClr>
                <a:schemeClr val="dk1"/>
              </a:buClr>
              <a:buSzPts val="2000"/>
              <a:buFont typeface="Arial" panose="020B0604020202020204"/>
              <a:buChar char="•"/>
            </a:pPr>
            <a:r>
              <a:rPr lang="en-US" sz="2000" b="0" i="0" u="none" strike="noStrike" cap="none" dirty="0">
                <a:solidFill>
                  <a:schemeClr val="dk1"/>
                </a:solidFill>
                <a:latin typeface="Arial" panose="020B0604020202020204"/>
                <a:ea typeface="Arial" panose="020B0604020202020204"/>
                <a:cs typeface="Arial" panose="020B0604020202020204"/>
                <a:sym typeface="Arial" panose="020B0604020202020204"/>
              </a:rPr>
              <a:t>Microservices Core Components</a:t>
            </a:r>
            <a:endParaRPr lang="en-US" sz="20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a:p>
            <a:pPr>
              <a:lnSpc>
                <a:spcPct val="100000"/>
              </a:lnSpc>
              <a:spcBef>
                <a:spcPts val="500"/>
              </a:spcBef>
            </a:pPr>
            <a:r>
              <a:rPr lang="en-US" dirty="0">
                <a:latin typeface="Arial" panose="020B0604020202020204"/>
                <a:ea typeface="Arial" panose="020B0604020202020204"/>
                <a:cs typeface="Arial" panose="020B0604020202020204"/>
                <a:sym typeface="Arial" panose="020B0604020202020204"/>
              </a:rPr>
              <a:t>Microservices Design Patterns</a:t>
            </a:r>
            <a:endParaRPr lang="en-US" dirty="0">
              <a:latin typeface="Arial" panose="020B0604020202020204"/>
              <a:ea typeface="Arial" panose="020B0604020202020204"/>
              <a:cs typeface="Arial" panose="020B0604020202020204"/>
              <a:sym typeface="Arial" panose="020B0604020202020204"/>
            </a:endParaRPr>
          </a:p>
          <a:p>
            <a:pPr>
              <a:lnSpc>
                <a:spcPct val="100000"/>
              </a:lnSpc>
              <a:spcBef>
                <a:spcPts val="500"/>
              </a:spcBef>
            </a:pPr>
            <a:r>
              <a:rPr lang="en-US" dirty="0"/>
              <a:t>Microservices Advantages</a:t>
            </a:r>
            <a:endParaRPr lang="en-US" dirty="0"/>
          </a:p>
          <a:p>
            <a:pPr>
              <a:lnSpc>
                <a:spcPct val="100000"/>
              </a:lnSpc>
              <a:spcBef>
                <a:spcPts val="500"/>
              </a:spcBef>
            </a:pPr>
            <a:r>
              <a:rPr lang="en-US" dirty="0"/>
              <a:t>Example Implementation</a:t>
            </a:r>
            <a:endParaRPr lang="en-US" dirty="0"/>
          </a:p>
          <a:p>
            <a:pPr>
              <a:lnSpc>
                <a:spcPct val="100000"/>
              </a:lnSpc>
              <a:spcBef>
                <a:spcPts val="500"/>
              </a:spcBef>
            </a:pPr>
            <a:r>
              <a:rPr lang="en-US" dirty="0"/>
              <a:t>Design Patterns </a:t>
            </a:r>
            <a:br>
              <a:rPr lang="en-US" dirty="0"/>
            </a:br>
            <a:endParaRPr lang="en-US" dirty="0">
              <a:latin typeface="Arial" panose="020B0604020202020204"/>
              <a:ea typeface="Arial" panose="020B0604020202020204"/>
              <a:cs typeface="Arial" panose="020B0604020202020204"/>
              <a:sym typeface="Arial" panose="020B0604020202020204"/>
            </a:endParaRPr>
          </a:p>
        </p:txBody>
      </p:sp>
      <p:sp>
        <p:nvSpPr>
          <p:cNvPr id="71" name="Google Shape;71;p10"/>
          <p:cNvSpPr txBox="1">
            <a:spLocks noGrp="1"/>
          </p:cNvSpPr>
          <p:nvPr>
            <p:ph type="title"/>
          </p:nvPr>
        </p:nvSpPr>
        <p:spPr>
          <a:xfrm>
            <a:off x="201613" y="53975"/>
            <a:ext cx="10314000" cy="390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b="1">
                <a:latin typeface="Arial" panose="020B0604020202020204"/>
                <a:ea typeface="Arial" panose="020B0604020202020204"/>
                <a:cs typeface="Arial" panose="020B0604020202020204"/>
                <a:sym typeface="Arial" panose="020B0604020202020204"/>
              </a:rPr>
              <a:t>Agenda</a:t>
            </a:r>
            <a:endParaRPr b="1">
              <a:latin typeface="Arial" panose="020B0604020202020204"/>
              <a:ea typeface="Arial" panose="020B0604020202020204"/>
              <a:cs typeface="Arial" panose="020B0604020202020204"/>
              <a:sym typeface="Arial" panose="020B0604020202020204"/>
            </a:endParaRPr>
          </a:p>
        </p:txBody>
      </p:sp>
      <p:sp>
        <p:nvSpPr>
          <p:cNvPr id="72" name="Google Shape;72;p10"/>
          <p:cNvSpPr txBox="1">
            <a:spLocks noGrp="1"/>
          </p:cNvSpPr>
          <p:nvPr>
            <p:ph type="ftr" idx="11"/>
          </p:nvPr>
        </p:nvSpPr>
        <p:spPr>
          <a:xfrm>
            <a:off x="201613" y="6556375"/>
            <a:ext cx="4114800" cy="2508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8A8B8D"/>
              </a:buClr>
              <a:buSzPts val="800"/>
              <a:buFont typeface="Poppins" panose="00000500000000000000"/>
              <a:buNone/>
            </a:pPr>
            <a:r>
              <a:rPr lang="en-US" sz="800" b="0" i="0" u="none" strike="noStrike" cap="none">
                <a:solidFill>
                  <a:srgbClr val="8A8B8D"/>
                </a:solidFill>
                <a:latin typeface="Poppins" panose="00000500000000000000"/>
                <a:ea typeface="Poppins" panose="00000500000000000000"/>
                <a:cs typeface="Poppins" panose="00000500000000000000"/>
                <a:sym typeface="Poppins" panose="00000500000000000000"/>
              </a:rPr>
              <a:t>© 2017 KNOWARTH Technologies Pvt. Ltd.</a:t>
            </a:r>
            <a:endParaRPr sz="800" b="0" i="0" u="none" strike="noStrike" cap="none">
              <a:solidFill>
                <a:srgbClr val="8A8B8D"/>
              </a:solidFill>
              <a:latin typeface="Poppins" panose="00000500000000000000"/>
              <a:ea typeface="Poppins" panose="00000500000000000000"/>
              <a:cs typeface="Poppins" panose="00000500000000000000"/>
              <a:sym typeface="Poppins" panose="00000500000000000000"/>
            </a:endParaRPr>
          </a:p>
        </p:txBody>
      </p:sp>
      <p:sp>
        <p:nvSpPr>
          <p:cNvPr id="73" name="Google Shape;73;p10"/>
          <p:cNvSpPr txBox="1">
            <a:spLocks noGrp="1"/>
          </p:cNvSpPr>
          <p:nvPr>
            <p:ph type="sldNum" idx="12"/>
          </p:nvPr>
        </p:nvSpPr>
        <p:spPr>
          <a:xfrm>
            <a:off x="9144000" y="6524625"/>
            <a:ext cx="2743200" cy="2826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C8D8F"/>
              </a:buClr>
              <a:buSzPts val="800"/>
              <a:buFont typeface="Poppins" panose="00000500000000000000"/>
              <a:buNone/>
            </a:pPr>
            <a:fld id="{00000000-1234-1234-1234-123412341234}" type="slidenum">
              <a:rPr lang="en-US" sz="800">
                <a:solidFill>
                  <a:srgbClr val="8C8D8F"/>
                </a:solidFill>
                <a:latin typeface="Poppins" panose="00000500000000000000"/>
                <a:ea typeface="Poppins" panose="00000500000000000000"/>
                <a:cs typeface="Poppins" panose="00000500000000000000"/>
                <a:sym typeface="Poppins" panose="00000500000000000000"/>
              </a:rPr>
            </a:fld>
            <a:endParaRPr sz="800">
              <a:solidFill>
                <a:srgbClr val="8C8D8F"/>
              </a:solidFill>
              <a:latin typeface="Poppins" panose="00000500000000000000"/>
              <a:ea typeface="Poppins" panose="00000500000000000000"/>
              <a:cs typeface="Poppins" panose="00000500000000000000"/>
              <a:sym typeface="Poppins" panose="00000500000000000000"/>
            </a:endParaRPr>
          </a:p>
        </p:txBody>
      </p:sp>
      <p:pic>
        <p:nvPicPr>
          <p:cNvPr id="3" name="Picture 2"/>
          <p:cNvPicPr>
            <a:picLocks noChangeAspect="1"/>
          </p:cNvPicPr>
          <p:nvPr/>
        </p:nvPicPr>
        <p:blipFill>
          <a:blip r:embed="rId1"/>
          <a:stretch>
            <a:fillRect/>
          </a:stretch>
        </p:blipFill>
        <p:spPr>
          <a:xfrm>
            <a:off x="5635690" y="1068647"/>
            <a:ext cx="5641910" cy="46790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Node Service -Independent</a:t>
            </a:r>
            <a:endParaRPr lang="en-US"/>
          </a:p>
          <a:p>
            <a:pPr marL="101600" indent="0">
              <a:buNone/>
            </a:pPr>
            <a:endParaRPr lang="en-US"/>
          </a:p>
          <a:p>
            <a:pPr marL="101600" indent="0">
              <a:buNone/>
            </a:pPr>
            <a:endParaRPr lang="en-US"/>
          </a:p>
          <a:p>
            <a:pPr marL="101600" indent="0">
              <a:buNone/>
            </a:pPr>
            <a:endParaRPr lang="en-US"/>
          </a:p>
          <a:p>
            <a:pPr marL="101600" indent="0">
              <a:buNone/>
            </a:pPr>
            <a:endParaRPr lang="en-US"/>
          </a:p>
          <a:p>
            <a:r>
              <a:rPr lang="en-US"/>
              <a:t>Node Service From Gateway</a:t>
            </a:r>
            <a:endParaRPr lang="en-US"/>
          </a:p>
        </p:txBody>
      </p:sp>
      <p:sp>
        <p:nvSpPr>
          <p:cNvPr id="3" name="Title 2"/>
          <p:cNvSpPr>
            <a:spLocks noGrp="1"/>
          </p:cNvSpPr>
          <p:nvPr>
            <p:ph type="title"/>
          </p:nvPr>
        </p:nvSpPr>
        <p:spPr/>
        <p:txBody>
          <a:bodyPr/>
          <a:p>
            <a:r>
              <a:rPr lang="en-US"/>
              <a:t>Step #4 : Different Services</a:t>
            </a:r>
            <a:endParaRPr lang="en-US"/>
          </a:p>
        </p:txBody>
      </p:sp>
      <p:pic>
        <p:nvPicPr>
          <p:cNvPr id="5" name="Picture 4"/>
          <p:cNvPicPr>
            <a:picLocks noChangeAspect="1"/>
          </p:cNvPicPr>
          <p:nvPr/>
        </p:nvPicPr>
        <p:blipFill>
          <a:blip r:embed="rId1"/>
          <a:stretch>
            <a:fillRect/>
          </a:stretch>
        </p:blipFill>
        <p:spPr>
          <a:xfrm>
            <a:off x="1068070" y="1514475"/>
            <a:ext cx="9571355" cy="1714500"/>
          </a:xfrm>
          <a:prstGeom prst="rect">
            <a:avLst/>
          </a:prstGeom>
        </p:spPr>
      </p:pic>
      <p:pic>
        <p:nvPicPr>
          <p:cNvPr id="6" name="Picture 5"/>
          <p:cNvPicPr>
            <a:picLocks noChangeAspect="1"/>
          </p:cNvPicPr>
          <p:nvPr/>
        </p:nvPicPr>
        <p:blipFill>
          <a:blip r:embed="rId2"/>
          <a:stretch>
            <a:fillRect/>
          </a:stretch>
        </p:blipFill>
        <p:spPr>
          <a:xfrm>
            <a:off x="878840" y="3860800"/>
            <a:ext cx="9760585" cy="21443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pic>
        <p:nvPicPr>
          <p:cNvPr id="5" name="Picture 4"/>
          <p:cNvPicPr>
            <a:picLocks noChangeAspect="1"/>
          </p:cNvPicPr>
          <p:nvPr/>
        </p:nvPicPr>
        <p:blipFill>
          <a:blip r:embed="rId1"/>
          <a:stretch>
            <a:fillRect/>
          </a:stretch>
        </p:blipFill>
        <p:spPr>
          <a:xfrm>
            <a:off x="-55880" y="-17145"/>
            <a:ext cx="12317730" cy="68922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1"/>
          </p:nvPr>
        </p:nvSpPr>
        <p:spPr/>
        <p:txBody>
          <a:bodyPr/>
          <a:p>
            <a:r>
              <a:rPr lang="en-US"/>
              <a:t>Is there something like this for FrontEnds ? </a:t>
            </a:r>
            <a:endParaRPr lang="en-US"/>
          </a:p>
          <a:p>
            <a:pPr lvl="1"/>
            <a:r>
              <a:rPr lang="en-US"/>
              <a:t>MicrofrontEnds  (Will be presented on  Ahmedabad JS)</a:t>
            </a:r>
            <a:endParaRPr lang="en-US"/>
          </a:p>
          <a:p>
            <a:pPr lvl="0"/>
            <a:r>
              <a:rPr lang="en-US"/>
              <a:t>Spring Cloud For Java Developers</a:t>
            </a:r>
            <a:endParaRPr lang="en-US"/>
          </a:p>
          <a:p>
            <a:pPr lvl="0"/>
            <a:r>
              <a:rPr lang="en-US"/>
              <a:t>Node JS Microservices</a:t>
            </a:r>
            <a:endParaRPr lang="en-US"/>
          </a:p>
          <a:p>
            <a:pPr lvl="0"/>
            <a:r>
              <a:rPr lang="en-US"/>
              <a:t>Practice Activity [Spring Cloud Development]</a:t>
            </a:r>
            <a:endParaRPr lang="en-US"/>
          </a:p>
          <a:p>
            <a:pPr lvl="0"/>
            <a:endParaRPr lang="en-US"/>
          </a:p>
        </p:txBody>
      </p:sp>
      <p:sp>
        <p:nvSpPr>
          <p:cNvPr id="3" name="Title 2"/>
          <p:cNvSpPr>
            <a:spLocks noGrp="1"/>
          </p:cNvSpPr>
          <p:nvPr>
            <p:ph type="title"/>
          </p:nvPr>
        </p:nvSpPr>
        <p:spPr/>
        <p:txBody>
          <a:bodyPr/>
          <a:p>
            <a:r>
              <a:rPr lang="en-US"/>
              <a:t>What NEXT ?</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7"/>
          <p:cNvSpPr txBox="1">
            <a:spLocks noGrp="1"/>
          </p:cNvSpPr>
          <p:nvPr>
            <p:ph type="title"/>
          </p:nvPr>
        </p:nvSpPr>
        <p:spPr>
          <a:xfrm>
            <a:off x="4371975" y="1830388"/>
            <a:ext cx="6346800" cy="2852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500"/>
              <a:buFont typeface="Arial" panose="020B0604020202020204"/>
              <a:buNone/>
            </a:pPr>
            <a:r>
              <a:rPr lang="en-US" sz="4500" b="1" i="0" u="none" strike="noStrike" cap="none">
                <a:solidFill>
                  <a:schemeClr val="lt1"/>
                </a:solidFill>
                <a:latin typeface="Arial" panose="020B0604020202020204"/>
                <a:ea typeface="Arial" panose="020B0604020202020204"/>
                <a:cs typeface="Arial" panose="020B0604020202020204"/>
                <a:sym typeface="Arial" panose="020B0604020202020204"/>
              </a:rPr>
              <a:t>Questions?</a:t>
            </a:r>
            <a:endParaRPr sz="45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p:nvPr/>
        </p:nvSpPr>
        <p:spPr>
          <a:xfrm>
            <a:off x="4248150" y="3676650"/>
            <a:ext cx="5926138" cy="22764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400"/>
              <a:buFont typeface="Arial" panose="020B0604020202020204"/>
              <a:buNone/>
            </a:pPr>
            <a:endParaRPr sz="1400" b="1"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222A35"/>
              </a:buClr>
              <a:buSzPts val="1400"/>
              <a:buFont typeface="Arial" panose="020B0604020202020204"/>
              <a:buNone/>
            </a:pPr>
            <a:r>
              <a:rPr lang="en-US" sz="1400" b="1" i="0" u="none" dirty="0">
                <a:solidFill>
                  <a:srgbClr val="222A35"/>
                </a:solidFill>
                <a:latin typeface="Arial" panose="020B0604020202020204"/>
                <a:ea typeface="Arial" panose="020B0604020202020204"/>
                <a:cs typeface="Arial" panose="020B0604020202020204"/>
                <a:sym typeface="Arial" panose="020B0604020202020204"/>
              </a:rPr>
              <a:t>KNOWARTH Technologies Pvt. Ltd.</a:t>
            </a:r>
            <a:br>
              <a:rPr lang="en-US" sz="1400" b="1" i="0" u="none" dirty="0">
                <a:solidFill>
                  <a:srgbClr val="222A35"/>
                </a:solidFill>
                <a:latin typeface="Arial" panose="020B0604020202020204"/>
                <a:ea typeface="Arial" panose="020B0604020202020204"/>
                <a:cs typeface="Arial" panose="020B0604020202020204"/>
                <a:sym typeface="Arial" panose="020B0604020202020204"/>
              </a:rPr>
            </a:br>
            <a:endParaRPr sz="1400" b="1"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222A35"/>
              </a:buClr>
              <a:buSzPts val="1200"/>
              <a:buFont typeface="Arial" panose="020B0604020202020204"/>
              <a:buNone/>
            </a:pPr>
            <a:r>
              <a:rPr lang="en-US" sz="1200" b="1" i="0" u="none" dirty="0">
                <a:solidFill>
                  <a:srgbClr val="222A35"/>
                </a:solidFill>
                <a:latin typeface="Arial" panose="020B0604020202020204"/>
                <a:ea typeface="Arial" panose="020B0604020202020204"/>
                <a:cs typeface="Arial" panose="020B0604020202020204"/>
                <a:sym typeface="Arial" panose="020B0604020202020204"/>
              </a:rPr>
              <a:t>INDIA: </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11, Aryan Corporate Park, Nr. </a:t>
            </a:r>
            <a:r>
              <a:rPr lang="en-US" sz="1200" b="0" i="0" u="none" dirty="0" err="1">
                <a:solidFill>
                  <a:srgbClr val="222A35"/>
                </a:solidFill>
                <a:latin typeface="Arial" panose="020B0604020202020204"/>
                <a:ea typeface="Arial" panose="020B0604020202020204"/>
                <a:cs typeface="Arial" panose="020B0604020202020204"/>
                <a:sym typeface="Arial" panose="020B0604020202020204"/>
              </a:rPr>
              <a:t>Shilaj</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 Railway Crossing, </a:t>
            </a:r>
            <a:r>
              <a:rPr lang="en-US" sz="1200" b="0" i="0" u="none" dirty="0" err="1">
                <a:solidFill>
                  <a:srgbClr val="222A35"/>
                </a:solidFill>
                <a:latin typeface="Arial" panose="020B0604020202020204"/>
                <a:ea typeface="Arial" panose="020B0604020202020204"/>
                <a:cs typeface="Arial" panose="020B0604020202020204"/>
                <a:sym typeface="Arial" panose="020B0604020202020204"/>
              </a:rPr>
              <a:t>Thaltej</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 </a:t>
            </a:r>
            <a:br>
              <a:rPr lang="en-US" sz="1200" b="0" i="0" u="none" dirty="0">
                <a:solidFill>
                  <a:srgbClr val="222A35"/>
                </a:solidFill>
                <a:latin typeface="Arial" panose="020B0604020202020204"/>
                <a:ea typeface="Arial" panose="020B0604020202020204"/>
                <a:cs typeface="Arial" panose="020B0604020202020204"/>
                <a:sym typeface="Arial" panose="020B0604020202020204"/>
              </a:rPr>
            </a:br>
            <a:r>
              <a:rPr lang="en-US" sz="1200" b="0" i="0" u="none" dirty="0">
                <a:solidFill>
                  <a:srgbClr val="222A35"/>
                </a:solidFill>
                <a:latin typeface="Arial" panose="020B0604020202020204"/>
                <a:ea typeface="Arial" panose="020B0604020202020204"/>
                <a:cs typeface="Arial" panose="020B0604020202020204"/>
                <a:sym typeface="Arial" panose="020B0604020202020204"/>
              </a:rPr>
              <a:t>Ahmedabad – 380059, Gujarat, INDIA</a:t>
            </a:r>
            <a:br>
              <a:rPr lang="en-US" sz="1200" b="0" i="0" u="none" dirty="0">
                <a:solidFill>
                  <a:srgbClr val="222A35"/>
                </a:solidFill>
                <a:latin typeface="Arial" panose="020B0604020202020204"/>
                <a:ea typeface="Arial" panose="020B0604020202020204"/>
                <a:cs typeface="Arial" panose="020B0604020202020204"/>
                <a:sym typeface="Arial" panose="020B0604020202020204"/>
              </a:rPr>
            </a:br>
            <a:br>
              <a:rPr lang="en-US" sz="1200" b="0" i="0" u="none" dirty="0">
                <a:solidFill>
                  <a:srgbClr val="222A35"/>
                </a:solidFill>
                <a:latin typeface="Arial" panose="020B0604020202020204"/>
                <a:ea typeface="Arial" panose="020B0604020202020204"/>
                <a:cs typeface="Arial" panose="020B0604020202020204"/>
                <a:sym typeface="Arial" panose="020B0604020202020204"/>
              </a:rPr>
            </a:br>
            <a:r>
              <a:rPr lang="en-US" sz="1200" b="1" i="0" u="none" dirty="0">
                <a:solidFill>
                  <a:srgbClr val="222A35"/>
                </a:solidFill>
                <a:latin typeface="Arial" panose="020B0604020202020204"/>
                <a:ea typeface="Arial" panose="020B0604020202020204"/>
                <a:cs typeface="Arial" panose="020B0604020202020204"/>
                <a:sym typeface="Arial" panose="020B0604020202020204"/>
              </a:rPr>
              <a:t>USA: </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One Commerce Center, 1201 Orange Street #600, </a:t>
            </a:r>
            <a:endParaRPr sz="1200" b="0"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222A35"/>
              </a:buClr>
              <a:buSzPts val="1200"/>
              <a:buFont typeface="Arial" panose="020B0604020202020204"/>
              <a:buNone/>
            </a:pPr>
            <a:r>
              <a:rPr lang="en-US" sz="1200" b="0" i="0" u="none" dirty="0">
                <a:solidFill>
                  <a:srgbClr val="222A35"/>
                </a:solidFill>
                <a:latin typeface="Arial" panose="020B0604020202020204"/>
                <a:ea typeface="Arial" panose="020B0604020202020204"/>
                <a:cs typeface="Arial" panose="020B0604020202020204"/>
                <a:sym typeface="Arial" panose="020B0604020202020204"/>
              </a:rPr>
              <a:t>Wilmington, DE – 19899 </a:t>
            </a:r>
            <a:endParaRPr sz="1200" b="0"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400"/>
              <a:buFont typeface="Arial" panose="020B0604020202020204"/>
              <a:buNone/>
            </a:pPr>
            <a:endParaRPr sz="1400" b="0"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222A35"/>
              </a:buClr>
              <a:buSzPts val="1200"/>
              <a:buFont typeface="Arial" panose="020B0604020202020204"/>
              <a:buNone/>
            </a:pPr>
            <a:r>
              <a:rPr lang="en-US" sz="1200" b="0" i="0" u="none" dirty="0">
                <a:solidFill>
                  <a:srgbClr val="222A35"/>
                </a:solidFill>
                <a:latin typeface="Arial" panose="020B0604020202020204"/>
                <a:ea typeface="Arial" panose="020B0604020202020204"/>
                <a:cs typeface="Arial" panose="020B0604020202020204"/>
                <a:sym typeface="Arial" panose="020B0604020202020204"/>
              </a:rPr>
              <a:t>Email: </a:t>
            </a:r>
            <a:r>
              <a:rPr lang="en-US" sz="1200" dirty="0">
                <a:solidFill>
                  <a:srgbClr val="222A35"/>
                </a:solidFill>
              </a:rPr>
              <a:t>parth.ghiya</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@knowarth.com   |  Website: www.knowarth.com</a:t>
            </a:r>
            <a:r>
              <a:rPr lang="en-US" sz="1200" b="0" i="0" u="sng" dirty="0">
                <a:solidFill>
                  <a:srgbClr val="222A35"/>
                </a:solidFill>
                <a:latin typeface="Arial" panose="020B0604020202020204"/>
                <a:ea typeface="Arial" panose="020B0604020202020204"/>
                <a:cs typeface="Arial" panose="020B0604020202020204"/>
                <a:sym typeface="Arial" panose="020B0604020202020204"/>
              </a:rPr>
              <a:t> </a:t>
            </a:r>
            <a:r>
              <a:rPr lang="en-US" sz="1200" b="0" i="0" u="none" dirty="0">
                <a:solidFill>
                  <a:srgbClr val="222A35"/>
                </a:solidFill>
                <a:latin typeface="Arial" panose="020B0604020202020204"/>
                <a:ea typeface="Arial" panose="020B0604020202020204"/>
                <a:cs typeface="Arial" panose="020B0604020202020204"/>
                <a:sym typeface="Arial" panose="020B0604020202020204"/>
              </a:rPr>
              <a:t> </a:t>
            </a:r>
            <a:endParaRPr sz="1200" b="0" i="0" u="none" dirty="0">
              <a:solidFill>
                <a:srgbClr val="222A35"/>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400"/>
              <a:buFont typeface="Arial" panose="020B0604020202020204"/>
              <a:buNone/>
            </a:pPr>
            <a:endParaRPr sz="1400" b="1" i="0" u="none" dirty="0">
              <a:solidFill>
                <a:srgbClr val="222A35"/>
              </a:solidFill>
              <a:latin typeface="Arial" panose="020B0604020202020204"/>
              <a:ea typeface="Arial" panose="020B0604020202020204"/>
              <a:cs typeface="Arial" panose="020B0604020202020204"/>
              <a:sym typeface="Arial" panose="020B0604020202020204"/>
            </a:endParaRPr>
          </a:p>
        </p:txBody>
      </p:sp>
      <p:pic>
        <p:nvPicPr>
          <p:cNvPr id="399" name="Google Shape;399;p48">
            <a:hlinkClick r:id="rId1"/>
          </p:cNvPr>
          <p:cNvPicPr preferRelativeResize="0"/>
          <p:nvPr/>
        </p:nvPicPr>
        <p:blipFill rotWithShape="1">
          <a:blip r:embed="rId2"/>
          <a:srcRect/>
          <a:stretch>
            <a:fillRect/>
          </a:stretch>
        </p:blipFill>
        <p:spPr>
          <a:xfrm>
            <a:off x="7629525" y="5822950"/>
            <a:ext cx="319088" cy="319088"/>
          </a:xfrm>
          <a:prstGeom prst="rect">
            <a:avLst/>
          </a:prstGeom>
          <a:noFill/>
          <a:ln>
            <a:noFill/>
          </a:ln>
        </p:spPr>
      </p:pic>
      <p:pic>
        <p:nvPicPr>
          <p:cNvPr id="400" name="Google Shape;400;p48">
            <a:hlinkClick r:id="rId3"/>
          </p:cNvPr>
          <p:cNvPicPr preferRelativeResize="0"/>
          <p:nvPr/>
        </p:nvPicPr>
        <p:blipFill rotWithShape="1">
          <a:blip r:embed="rId4"/>
          <a:srcRect/>
          <a:stretch>
            <a:fillRect/>
          </a:stretch>
        </p:blipFill>
        <p:spPr>
          <a:xfrm>
            <a:off x="6380163" y="5837238"/>
            <a:ext cx="320675" cy="319087"/>
          </a:xfrm>
          <a:prstGeom prst="rect">
            <a:avLst/>
          </a:prstGeom>
          <a:noFill/>
          <a:ln>
            <a:noFill/>
          </a:ln>
        </p:spPr>
      </p:pic>
      <p:pic>
        <p:nvPicPr>
          <p:cNvPr id="401" name="Google Shape;401;p48">
            <a:hlinkClick r:id="rId5"/>
          </p:cNvPr>
          <p:cNvPicPr preferRelativeResize="0"/>
          <p:nvPr/>
        </p:nvPicPr>
        <p:blipFill rotWithShape="1">
          <a:blip r:embed="rId6"/>
          <a:srcRect/>
          <a:stretch>
            <a:fillRect/>
          </a:stretch>
        </p:blipFill>
        <p:spPr>
          <a:xfrm>
            <a:off x="7212013" y="5837238"/>
            <a:ext cx="319087" cy="319087"/>
          </a:xfrm>
          <a:prstGeom prst="rect">
            <a:avLst/>
          </a:prstGeom>
          <a:noFill/>
          <a:ln>
            <a:noFill/>
          </a:ln>
        </p:spPr>
      </p:pic>
      <p:pic>
        <p:nvPicPr>
          <p:cNvPr id="402" name="Google Shape;402;p48">
            <a:hlinkClick r:id="rId7"/>
          </p:cNvPr>
          <p:cNvPicPr preferRelativeResize="0"/>
          <p:nvPr/>
        </p:nvPicPr>
        <p:blipFill rotWithShape="1">
          <a:blip r:embed="rId8"/>
          <a:srcRect/>
          <a:stretch>
            <a:fillRect/>
          </a:stretch>
        </p:blipFill>
        <p:spPr>
          <a:xfrm>
            <a:off x="6794500" y="5837238"/>
            <a:ext cx="319088" cy="3190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14325" y="830424"/>
            <a:ext cx="5713252" cy="5446551"/>
          </a:xfrm>
        </p:spPr>
        <p:txBody>
          <a:bodyPr/>
          <a:lstStyle/>
          <a:p>
            <a:r>
              <a:rPr lang="en-US" dirty="0"/>
              <a:t>What is REST ? Constraints ! </a:t>
            </a:r>
            <a:endParaRPr lang="en-US" dirty="0"/>
          </a:p>
          <a:p>
            <a:r>
              <a:rPr lang="en-US" dirty="0"/>
              <a:t>HTTP: Rest is the Way HTTP should be used, various Methods</a:t>
            </a:r>
            <a:endParaRPr lang="en-US" dirty="0"/>
          </a:p>
          <a:p>
            <a:r>
              <a:rPr lang="en-US" dirty="0"/>
              <a:t>Stateful vs stateless</a:t>
            </a:r>
            <a:endParaRPr lang="en-US" dirty="0"/>
          </a:p>
          <a:p>
            <a:pPr lvl="1"/>
            <a:r>
              <a:rPr lang="en-US" dirty="0"/>
              <a:t>To use or not to use Session</a:t>
            </a:r>
            <a:endParaRPr lang="en-US" dirty="0"/>
          </a:p>
          <a:p>
            <a:r>
              <a:rPr lang="en-US" dirty="0"/>
              <a:t>SOAP vs REST</a:t>
            </a:r>
            <a:endParaRPr lang="en-US" dirty="0"/>
          </a:p>
          <a:p>
            <a:r>
              <a:rPr lang="en-US" dirty="0"/>
              <a:t>HATEOAS</a:t>
            </a:r>
            <a:endParaRPr lang="en-US" dirty="0"/>
          </a:p>
          <a:p>
            <a:r>
              <a:rPr lang="en-US" dirty="0"/>
              <a:t>Useful tools</a:t>
            </a:r>
            <a:endParaRPr lang="en-US" dirty="0"/>
          </a:p>
        </p:txBody>
      </p:sp>
      <p:sp>
        <p:nvSpPr>
          <p:cNvPr id="3" name="Title 2"/>
          <p:cNvSpPr>
            <a:spLocks noGrp="1"/>
          </p:cNvSpPr>
          <p:nvPr>
            <p:ph type="title"/>
          </p:nvPr>
        </p:nvSpPr>
        <p:spPr/>
        <p:txBody>
          <a:bodyPr/>
          <a:lstStyle/>
          <a:p>
            <a:r>
              <a:rPr lang="en-US" dirty="0"/>
              <a:t>Introduction to RESTful API</a:t>
            </a:r>
            <a:endParaRPr lang="en-US" dirty="0"/>
          </a:p>
        </p:txBody>
      </p:sp>
      <p:pic>
        <p:nvPicPr>
          <p:cNvPr id="1026" name="Picture 2" descr="X, X Everywhere  - REST API REST API, EVERYWHER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9454" y="905062"/>
            <a:ext cx="5318221" cy="5446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Representational State Transfer</a:t>
            </a:r>
            <a:endParaRPr lang="en-US" dirty="0"/>
          </a:p>
          <a:p>
            <a:r>
              <a:rPr lang="en-US" dirty="0"/>
              <a:t>Architectural Styles for Designing any networked applications</a:t>
            </a:r>
            <a:endParaRPr lang="en-US" dirty="0"/>
          </a:p>
          <a:p>
            <a:r>
              <a:rPr lang="en-US" dirty="0"/>
              <a:t>Relies on stateless, client server protocol, almost always HTTP</a:t>
            </a:r>
            <a:endParaRPr lang="en-US" dirty="0"/>
          </a:p>
          <a:p>
            <a:r>
              <a:rPr lang="en-US" dirty="0"/>
              <a:t>Treats server objects as resources that can be cached, destroyed or created</a:t>
            </a:r>
            <a:endParaRPr lang="en-US" dirty="0"/>
          </a:p>
          <a:p>
            <a:r>
              <a:rPr lang="en-US" dirty="0"/>
              <a:t>Can be used by virtually any programming Language</a:t>
            </a:r>
            <a:endParaRPr lang="en-US" dirty="0"/>
          </a:p>
        </p:txBody>
      </p:sp>
      <p:sp>
        <p:nvSpPr>
          <p:cNvPr id="3" name="Title 2"/>
          <p:cNvSpPr>
            <a:spLocks noGrp="1"/>
          </p:cNvSpPr>
          <p:nvPr>
            <p:ph type="title"/>
          </p:nvPr>
        </p:nvSpPr>
        <p:spPr/>
        <p:txBody>
          <a:bodyPr/>
          <a:lstStyle/>
          <a:p>
            <a:r>
              <a:rPr lang="en-US" dirty="0"/>
              <a:t>What is REST  and what is HTTP?</a:t>
            </a:r>
            <a:endParaRPr lang="en-US" dirty="0"/>
          </a:p>
        </p:txBody>
      </p:sp>
      <p:sp>
        <p:nvSpPr>
          <p:cNvPr id="4" name="Rectangle 3"/>
          <p:cNvSpPr/>
          <p:nvPr/>
        </p:nvSpPr>
        <p:spPr>
          <a:xfrm>
            <a:off x="541176" y="3536302"/>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GET </a:t>
            </a:r>
            <a:endParaRPr lang="en-US" b="1" dirty="0"/>
          </a:p>
          <a:p>
            <a:pPr algn="ctr"/>
            <a:endParaRPr lang="en-US" b="1" dirty="0"/>
          </a:p>
          <a:p>
            <a:pPr algn="ctr"/>
            <a:r>
              <a:rPr lang="en-US" dirty="0"/>
              <a:t>Retrieves Data from a specified resource </a:t>
            </a:r>
            <a:endParaRPr lang="en-US" dirty="0"/>
          </a:p>
        </p:txBody>
      </p:sp>
      <p:sp>
        <p:nvSpPr>
          <p:cNvPr id="6" name="Rectangle 5"/>
          <p:cNvSpPr/>
          <p:nvPr/>
        </p:nvSpPr>
        <p:spPr>
          <a:xfrm>
            <a:off x="2970252" y="3539406"/>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POST </a:t>
            </a:r>
            <a:endParaRPr lang="en-US" b="1" dirty="0"/>
          </a:p>
          <a:p>
            <a:pPr algn="ctr"/>
            <a:endParaRPr lang="en-US" b="1" dirty="0"/>
          </a:p>
          <a:p>
            <a:pPr algn="ctr"/>
            <a:r>
              <a:rPr lang="en-US" dirty="0"/>
              <a:t>Submit Data to be processed to a specified resource </a:t>
            </a:r>
            <a:endParaRPr lang="en-US" dirty="0"/>
          </a:p>
        </p:txBody>
      </p:sp>
      <p:sp>
        <p:nvSpPr>
          <p:cNvPr id="7" name="Rectangle 6"/>
          <p:cNvSpPr/>
          <p:nvPr/>
        </p:nvSpPr>
        <p:spPr>
          <a:xfrm>
            <a:off x="5399328" y="3539412"/>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PUT </a:t>
            </a:r>
            <a:endParaRPr lang="en-US" b="1" dirty="0"/>
          </a:p>
          <a:p>
            <a:pPr algn="ctr"/>
            <a:endParaRPr lang="en-US" b="1" dirty="0"/>
          </a:p>
          <a:p>
            <a:pPr algn="ctr"/>
            <a:r>
              <a:rPr lang="en-US" dirty="0"/>
              <a:t>Updated Specified resource</a:t>
            </a:r>
            <a:endParaRPr lang="en-US" dirty="0"/>
          </a:p>
        </p:txBody>
      </p:sp>
      <p:sp>
        <p:nvSpPr>
          <p:cNvPr id="8" name="Rectangle 7"/>
          <p:cNvSpPr/>
          <p:nvPr/>
        </p:nvSpPr>
        <p:spPr>
          <a:xfrm>
            <a:off x="7924627" y="3536301"/>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DELETE </a:t>
            </a:r>
            <a:endParaRPr lang="en-US" b="1" dirty="0"/>
          </a:p>
          <a:p>
            <a:pPr algn="ctr"/>
            <a:endParaRPr lang="en-US" b="1" dirty="0"/>
          </a:p>
          <a:p>
            <a:pPr algn="ctr"/>
            <a:r>
              <a:rPr lang="en-US" dirty="0"/>
              <a:t>Deletes a Specified Resource</a:t>
            </a:r>
            <a:endParaRPr lang="en-US" dirty="0"/>
          </a:p>
        </p:txBody>
      </p:sp>
      <p:sp>
        <p:nvSpPr>
          <p:cNvPr id="9" name="Rectangle 8"/>
          <p:cNvSpPr/>
          <p:nvPr/>
        </p:nvSpPr>
        <p:spPr>
          <a:xfrm>
            <a:off x="2074507" y="4905086"/>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HEAD </a:t>
            </a:r>
            <a:endParaRPr lang="en-US" b="1" dirty="0"/>
          </a:p>
          <a:p>
            <a:pPr algn="ctr"/>
            <a:endParaRPr lang="en-US" b="1" dirty="0"/>
          </a:p>
          <a:p>
            <a:pPr algn="ctr"/>
            <a:r>
              <a:rPr lang="en-US" dirty="0"/>
              <a:t>SAME as get but does not returns a body</a:t>
            </a:r>
            <a:endParaRPr lang="en-US" dirty="0"/>
          </a:p>
        </p:txBody>
      </p:sp>
      <p:sp>
        <p:nvSpPr>
          <p:cNvPr id="10" name="Rectangle 9"/>
          <p:cNvSpPr/>
          <p:nvPr/>
        </p:nvSpPr>
        <p:spPr>
          <a:xfrm>
            <a:off x="4649756" y="4905086"/>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OPTIONS </a:t>
            </a:r>
            <a:endParaRPr lang="en-US" b="1" dirty="0"/>
          </a:p>
          <a:p>
            <a:pPr algn="ctr"/>
            <a:endParaRPr lang="en-US" b="1" dirty="0"/>
          </a:p>
          <a:p>
            <a:pPr algn="ctr"/>
            <a:r>
              <a:rPr lang="en-US" dirty="0"/>
              <a:t>Returns supported HTTP Methods</a:t>
            </a:r>
            <a:endParaRPr lang="en-US" dirty="0"/>
          </a:p>
        </p:txBody>
      </p:sp>
      <p:sp>
        <p:nvSpPr>
          <p:cNvPr id="11" name="Rectangle 10"/>
          <p:cNvSpPr/>
          <p:nvPr/>
        </p:nvSpPr>
        <p:spPr>
          <a:xfrm>
            <a:off x="7364963" y="4905086"/>
            <a:ext cx="2164702" cy="11756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PATCH </a:t>
            </a:r>
            <a:endParaRPr lang="en-US" b="1" dirty="0"/>
          </a:p>
          <a:p>
            <a:pPr algn="ctr"/>
            <a:endParaRPr lang="en-US" b="1" dirty="0"/>
          </a:p>
          <a:p>
            <a:pPr algn="ctr"/>
            <a:r>
              <a:rPr lang="en-US" dirty="0"/>
              <a:t>Update Partial Resources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Client Server</a:t>
            </a:r>
            <a:endParaRPr lang="en-US" dirty="0"/>
          </a:p>
          <a:p>
            <a:pPr lvl="1"/>
            <a:r>
              <a:rPr lang="en-US" dirty="0"/>
              <a:t>Client Server can evolve separately without any dependency on each other as long as the interface between them is not altered.</a:t>
            </a:r>
            <a:endParaRPr lang="en-US" dirty="0"/>
          </a:p>
          <a:p>
            <a:r>
              <a:rPr lang="en-US" dirty="0"/>
              <a:t>Stateless</a:t>
            </a:r>
            <a:endParaRPr lang="en-US" dirty="0"/>
          </a:p>
          <a:p>
            <a:pPr lvl="1"/>
            <a:r>
              <a:rPr lang="en-US" dirty="0"/>
              <a:t>No client context shall be stored on the server between requests. The client is solely responsible for managing state of application : No session, No history</a:t>
            </a:r>
            <a:endParaRPr lang="en-US" dirty="0"/>
          </a:p>
          <a:p>
            <a:r>
              <a:rPr lang="en-US" dirty="0"/>
              <a:t>Cache</a:t>
            </a:r>
            <a:endParaRPr lang="en-US" dirty="0"/>
          </a:p>
          <a:p>
            <a:pPr lvl="1"/>
            <a:r>
              <a:rPr lang="en-US" dirty="0"/>
              <a:t>Well managed caching partially or completely eliminates some client server interactions, improving scalability and performance. Example: Caching Libraries, HTTP Cache</a:t>
            </a:r>
            <a:endParaRPr lang="en-US" dirty="0"/>
          </a:p>
          <a:p>
            <a:pPr marL="101600" indent="0">
              <a:buNone/>
            </a:pPr>
            <a:endParaRPr lang="en-US" dirty="0"/>
          </a:p>
        </p:txBody>
      </p:sp>
      <p:sp>
        <p:nvSpPr>
          <p:cNvPr id="3" name="Title 2"/>
          <p:cNvSpPr>
            <a:spLocks noGrp="1"/>
          </p:cNvSpPr>
          <p:nvPr>
            <p:ph type="title"/>
          </p:nvPr>
        </p:nvSpPr>
        <p:spPr/>
        <p:txBody>
          <a:bodyPr/>
          <a:lstStyle/>
          <a:p>
            <a:r>
              <a:rPr lang="en-US" dirty="0"/>
              <a:t>REST Constraints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Uniform Interface</a:t>
            </a:r>
            <a:endParaRPr lang="en-US" dirty="0"/>
          </a:p>
          <a:p>
            <a:pPr lvl="1"/>
            <a:r>
              <a:rPr lang="en-US" dirty="0"/>
              <a:t>Once a developer becomes familiar with one of your API’s he should be able to follow similar approach for Any API’s</a:t>
            </a:r>
            <a:endParaRPr lang="en-US" dirty="0"/>
          </a:p>
          <a:p>
            <a:r>
              <a:rPr lang="en-US" dirty="0"/>
              <a:t>Code On Demand</a:t>
            </a:r>
            <a:endParaRPr lang="en-US" dirty="0"/>
          </a:p>
          <a:p>
            <a:pPr lvl="1"/>
            <a:r>
              <a:rPr lang="en-US" dirty="0"/>
              <a:t>Clients may call your API to get a UI Widget rendering code. It is permitted. It is not like “you are breaking the law”.</a:t>
            </a:r>
            <a:endParaRPr lang="en-US" dirty="0"/>
          </a:p>
          <a:p>
            <a:r>
              <a:rPr lang="en-US" dirty="0"/>
              <a:t>Layered System</a:t>
            </a:r>
            <a:endParaRPr lang="en-US" dirty="0"/>
          </a:p>
          <a:p>
            <a:pPr lvl="1"/>
            <a:r>
              <a:rPr lang="en-US" dirty="0"/>
              <a:t>You deploy your API’s on server A, store data on server B, Authenticate requests in server C, doesn’t matter as long as it is REST.</a:t>
            </a:r>
            <a:endParaRPr lang="en-US" dirty="0"/>
          </a:p>
        </p:txBody>
      </p:sp>
      <p:sp>
        <p:nvSpPr>
          <p:cNvPr id="3" name="Title 2"/>
          <p:cNvSpPr>
            <a:spLocks noGrp="1"/>
          </p:cNvSpPr>
          <p:nvPr>
            <p:ph type="title"/>
          </p:nvPr>
        </p:nvSpPr>
        <p:spPr/>
        <p:txBody>
          <a:bodyPr/>
          <a:lstStyle/>
          <a:p>
            <a:r>
              <a:rPr lang="en-US" dirty="0"/>
              <a:t>REST Constraints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Latest Constraint of REST application architecture.</a:t>
            </a:r>
            <a:endParaRPr lang="en-US" dirty="0"/>
          </a:p>
          <a:p>
            <a:r>
              <a:rPr lang="en-US" dirty="0"/>
              <a:t>Hypertext should be used to find your way through the API and not anything else.</a:t>
            </a:r>
            <a:endParaRPr lang="en-US" dirty="0"/>
          </a:p>
          <a:p>
            <a:pPr marL="101600" indent="0">
              <a:buNone/>
            </a:pPr>
            <a:r>
              <a:rPr lang="en-US" sz="1400" dirty="0"/>
              <a:t>GET /account/12345 HTTP/1.1</a:t>
            </a:r>
            <a:endParaRPr lang="en-US" sz="1400" dirty="0"/>
          </a:p>
          <a:p>
            <a:pPr marL="101600" indent="0">
              <a:buNone/>
            </a:pPr>
            <a:r>
              <a:rPr lang="en-US" sz="1400" dirty="0"/>
              <a:t>HTTP/1.1 200 OK</a:t>
            </a:r>
            <a:endParaRPr lang="en-US" sz="1400" dirty="0"/>
          </a:p>
          <a:p>
            <a:pPr marL="101600" indent="0">
              <a:buNone/>
            </a:pPr>
            <a:r>
              <a:rPr lang="en-US" sz="1400" dirty="0"/>
              <a:t>&lt;?xml version="1.0"?&gt;</a:t>
            </a:r>
            <a:endParaRPr lang="en-US" sz="1400" dirty="0"/>
          </a:p>
          <a:p>
            <a:pPr marL="101600" indent="0">
              <a:buNone/>
            </a:pPr>
            <a:r>
              <a:rPr lang="en-US" sz="1400" dirty="0"/>
              <a:t>&lt;account&gt;</a:t>
            </a:r>
            <a:endParaRPr lang="en-US" sz="1400" dirty="0"/>
          </a:p>
          <a:p>
            <a:pPr marL="101600" indent="0">
              <a:buNone/>
            </a:pPr>
            <a:r>
              <a:rPr lang="en-US" sz="1400" dirty="0"/>
              <a:t>    &lt;</a:t>
            </a:r>
            <a:r>
              <a:rPr lang="en-US" sz="1400" dirty="0" err="1"/>
              <a:t>account_number</a:t>
            </a:r>
            <a:r>
              <a:rPr lang="en-US" sz="1400" dirty="0"/>
              <a:t>&gt;12345&lt;/</a:t>
            </a:r>
            <a:r>
              <a:rPr lang="en-US" sz="1400" dirty="0" err="1"/>
              <a:t>account_number</a:t>
            </a:r>
            <a:r>
              <a:rPr lang="en-US" sz="1400" dirty="0"/>
              <a:t>&gt;</a:t>
            </a:r>
            <a:endParaRPr lang="en-US" sz="1400" dirty="0"/>
          </a:p>
          <a:p>
            <a:pPr marL="101600" indent="0">
              <a:buNone/>
            </a:pPr>
            <a:r>
              <a:rPr lang="en-US" sz="1400" dirty="0"/>
              <a:t>    &lt;balance currency="</a:t>
            </a:r>
            <a:r>
              <a:rPr lang="en-US" sz="1400" dirty="0" err="1"/>
              <a:t>usd</a:t>
            </a:r>
            <a:r>
              <a:rPr lang="en-US" sz="1400" dirty="0"/>
              <a:t>"&gt;100.00&lt;/balance&gt;</a:t>
            </a:r>
            <a:endParaRPr lang="en-US" sz="1400" dirty="0"/>
          </a:p>
          <a:p>
            <a:pPr marL="101600" indent="0">
              <a:buNone/>
            </a:pPr>
            <a:r>
              <a:rPr lang="en-US" sz="1400" dirty="0"/>
              <a:t>    &lt;link </a:t>
            </a:r>
            <a:r>
              <a:rPr lang="en-US" sz="1400" dirty="0" err="1"/>
              <a:t>rel</a:t>
            </a:r>
            <a:r>
              <a:rPr lang="en-US" sz="1400" dirty="0"/>
              <a:t>="deposit" </a:t>
            </a:r>
            <a:r>
              <a:rPr lang="en-US" sz="1400" dirty="0" err="1"/>
              <a:t>href</a:t>
            </a:r>
            <a:r>
              <a:rPr lang="en-US" sz="1400" dirty="0"/>
              <a:t>="/account/12345/deposit" /&gt;</a:t>
            </a:r>
            <a:endParaRPr lang="en-US" sz="1400" dirty="0"/>
          </a:p>
          <a:p>
            <a:pPr marL="101600" indent="0">
              <a:buNone/>
            </a:pPr>
            <a:r>
              <a:rPr lang="en-US" sz="1400" dirty="0"/>
              <a:t>    &lt;link </a:t>
            </a:r>
            <a:r>
              <a:rPr lang="en-US" sz="1400" dirty="0" err="1"/>
              <a:t>rel</a:t>
            </a:r>
            <a:r>
              <a:rPr lang="en-US" sz="1400" dirty="0"/>
              <a:t>="withdraw" </a:t>
            </a:r>
            <a:r>
              <a:rPr lang="en-US" sz="1400" dirty="0" err="1"/>
              <a:t>href</a:t>
            </a:r>
            <a:r>
              <a:rPr lang="en-US" sz="1400" dirty="0"/>
              <a:t>="/account/12345/withdraw" /&gt;</a:t>
            </a:r>
            <a:endParaRPr lang="en-US" sz="1400" dirty="0"/>
          </a:p>
          <a:p>
            <a:pPr marL="101600" indent="0">
              <a:buNone/>
            </a:pPr>
            <a:r>
              <a:rPr lang="en-US" sz="1400" dirty="0"/>
              <a:t>    &lt;link </a:t>
            </a:r>
            <a:r>
              <a:rPr lang="en-US" sz="1400" dirty="0" err="1"/>
              <a:t>rel</a:t>
            </a:r>
            <a:r>
              <a:rPr lang="en-US" sz="1400" dirty="0"/>
              <a:t>="transfer" </a:t>
            </a:r>
            <a:r>
              <a:rPr lang="en-US" sz="1400" dirty="0" err="1"/>
              <a:t>href</a:t>
            </a:r>
            <a:r>
              <a:rPr lang="en-US" sz="1400" dirty="0"/>
              <a:t>="/account/12345/transfer" /&gt;</a:t>
            </a:r>
            <a:endParaRPr lang="en-US" sz="1400" dirty="0"/>
          </a:p>
          <a:p>
            <a:pPr marL="101600" indent="0">
              <a:buNone/>
            </a:pPr>
            <a:r>
              <a:rPr lang="en-US" sz="1400" dirty="0"/>
              <a:t>    &lt;link </a:t>
            </a:r>
            <a:r>
              <a:rPr lang="en-US" sz="1400" dirty="0" err="1"/>
              <a:t>rel</a:t>
            </a:r>
            <a:r>
              <a:rPr lang="en-US" sz="1400" dirty="0"/>
              <a:t>="close" </a:t>
            </a:r>
            <a:r>
              <a:rPr lang="en-US" sz="1400" dirty="0" err="1"/>
              <a:t>href</a:t>
            </a:r>
            <a:r>
              <a:rPr lang="en-US" sz="1400" dirty="0"/>
              <a:t>="/account/12345/close" /&gt;</a:t>
            </a:r>
            <a:endParaRPr lang="en-US" sz="1400" dirty="0"/>
          </a:p>
          <a:p>
            <a:pPr marL="101600" indent="0">
              <a:buNone/>
            </a:pPr>
            <a:r>
              <a:rPr lang="en-US" sz="1400" dirty="0"/>
              <a:t>&lt;/account&gt;</a:t>
            </a:r>
            <a:endParaRPr lang="en-US" sz="1400" dirty="0"/>
          </a:p>
        </p:txBody>
      </p:sp>
      <p:sp>
        <p:nvSpPr>
          <p:cNvPr id="3" name="Title 2"/>
          <p:cNvSpPr>
            <a:spLocks noGrp="1"/>
          </p:cNvSpPr>
          <p:nvPr>
            <p:ph type="title"/>
          </p:nvPr>
        </p:nvSpPr>
        <p:spPr/>
        <p:txBody>
          <a:bodyPr/>
          <a:lstStyle/>
          <a:p>
            <a:r>
              <a:rPr lang="en-US" dirty="0"/>
              <a:t>HATEOAS –Hypermedia As The Engine Of Application State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01600" indent="0">
              <a:buNone/>
            </a:pPr>
            <a:endParaRPr lang="en-US" sz="1400" dirty="0"/>
          </a:p>
          <a:p>
            <a:pPr marL="101600" indent="0">
              <a:buNone/>
            </a:pPr>
            <a:endParaRPr lang="en-US" sz="1400" dirty="0"/>
          </a:p>
          <a:p>
            <a:pPr marL="101600" indent="0">
              <a:buNone/>
            </a:pPr>
            <a:r>
              <a:rPr lang="en-US" sz="1400" dirty="0"/>
              <a:t>GET /account/12345 HTTP/1.1</a:t>
            </a:r>
            <a:endParaRPr lang="en-US" sz="1400" dirty="0"/>
          </a:p>
          <a:p>
            <a:pPr marL="101600" indent="0">
              <a:buNone/>
            </a:pPr>
            <a:endParaRPr lang="en-US" sz="1400" dirty="0"/>
          </a:p>
          <a:p>
            <a:pPr marL="101600" indent="0">
              <a:buNone/>
            </a:pPr>
            <a:r>
              <a:rPr lang="en-US" sz="1400" dirty="0"/>
              <a:t>HTTP/1.1 200 OK</a:t>
            </a:r>
            <a:endParaRPr lang="en-US" sz="1400" dirty="0"/>
          </a:p>
          <a:p>
            <a:pPr marL="101600" indent="0">
              <a:buNone/>
            </a:pPr>
            <a:r>
              <a:rPr lang="en-US" sz="1400" dirty="0"/>
              <a:t>&lt;?xml version="1.0"?&gt;</a:t>
            </a:r>
            <a:endParaRPr lang="en-US" sz="1400" dirty="0"/>
          </a:p>
          <a:p>
            <a:pPr marL="101600" indent="0">
              <a:buNone/>
            </a:pPr>
            <a:r>
              <a:rPr lang="en-US" sz="1400" dirty="0"/>
              <a:t>&lt;account&gt;</a:t>
            </a:r>
            <a:endParaRPr lang="en-US" sz="1400" dirty="0"/>
          </a:p>
          <a:p>
            <a:pPr marL="101600" indent="0">
              <a:buNone/>
            </a:pPr>
            <a:r>
              <a:rPr lang="en-US" sz="1400" dirty="0"/>
              <a:t>    &lt;</a:t>
            </a:r>
            <a:r>
              <a:rPr lang="en-US" sz="1400" dirty="0" err="1"/>
              <a:t>account_number</a:t>
            </a:r>
            <a:r>
              <a:rPr lang="en-US" sz="1400" dirty="0"/>
              <a:t>&gt;12345&lt;/</a:t>
            </a:r>
            <a:r>
              <a:rPr lang="en-US" sz="1400" dirty="0" err="1"/>
              <a:t>account_number</a:t>
            </a:r>
            <a:r>
              <a:rPr lang="en-US" sz="1400" dirty="0"/>
              <a:t>&gt;</a:t>
            </a:r>
            <a:endParaRPr lang="en-US" sz="1400" dirty="0"/>
          </a:p>
          <a:p>
            <a:pPr marL="101600" indent="0">
              <a:buNone/>
            </a:pPr>
            <a:r>
              <a:rPr lang="en-US" sz="1400" dirty="0"/>
              <a:t>    &lt;balance currency="</a:t>
            </a:r>
            <a:r>
              <a:rPr lang="en-US" sz="1400" dirty="0" err="1"/>
              <a:t>usd</a:t>
            </a:r>
            <a:r>
              <a:rPr lang="en-US" sz="1400" dirty="0"/>
              <a:t>"&gt;-25.00&lt;/balance&gt;</a:t>
            </a:r>
            <a:endParaRPr lang="en-US" sz="1400" dirty="0"/>
          </a:p>
          <a:p>
            <a:pPr marL="101600" indent="0">
              <a:buNone/>
            </a:pPr>
            <a:r>
              <a:rPr lang="en-US" sz="1400" dirty="0"/>
              <a:t>    &lt;link </a:t>
            </a:r>
            <a:r>
              <a:rPr lang="en-US" sz="1400" dirty="0" err="1"/>
              <a:t>rel</a:t>
            </a:r>
            <a:r>
              <a:rPr lang="en-US" sz="1400" dirty="0"/>
              <a:t>="deposit" </a:t>
            </a:r>
            <a:r>
              <a:rPr lang="en-US" sz="1400" dirty="0" err="1"/>
              <a:t>href</a:t>
            </a:r>
            <a:r>
              <a:rPr lang="en-US" sz="1400" dirty="0"/>
              <a:t>="/account/12345/deposit" /&gt;</a:t>
            </a:r>
            <a:endParaRPr lang="en-US" sz="1400" dirty="0"/>
          </a:p>
          <a:p>
            <a:pPr marL="101600" indent="0">
              <a:buNone/>
            </a:pPr>
            <a:r>
              <a:rPr lang="en-US" sz="1400" dirty="0"/>
              <a:t>&lt;/account&gt;</a:t>
            </a:r>
            <a:endParaRPr lang="en-US" sz="1400" dirty="0"/>
          </a:p>
        </p:txBody>
      </p:sp>
      <p:sp>
        <p:nvSpPr>
          <p:cNvPr id="3" name="Title 2"/>
          <p:cNvSpPr>
            <a:spLocks noGrp="1"/>
          </p:cNvSpPr>
          <p:nvPr>
            <p:ph type="title"/>
          </p:nvPr>
        </p:nvSpPr>
        <p:spPr/>
        <p:txBody>
          <a:bodyPr/>
          <a:lstStyle/>
          <a:p>
            <a:r>
              <a:rPr lang="en-US" dirty="0"/>
              <a:t>HATEOAS</a:t>
            </a:r>
            <a:endParaRPr lang="en-US" dirty="0"/>
          </a:p>
        </p:txBody>
      </p:sp>
    </p:spTree>
  </p:cSld>
  <p:clrMapOvr>
    <a:masterClrMapping/>
  </p:clrMapOvr>
</p:sld>
</file>

<file path=ppt/theme/theme1.xml><?xml version="1.0" encoding="utf-8"?>
<a:theme xmlns:a="http://schemas.openxmlformats.org/drawingml/2006/main" name="Office Theme">
  <a:themeElements>
    <a:clrScheme name="KNOWARTH Colors">
      <a:dk1>
        <a:srgbClr val="222A35"/>
      </a:dk1>
      <a:lt1>
        <a:srgbClr val="FFFFFF"/>
      </a:lt1>
      <a:dk2>
        <a:srgbClr val="162A53"/>
      </a:dk2>
      <a:lt2>
        <a:srgbClr val="FFFFFF"/>
      </a:lt2>
      <a:accent1>
        <a:srgbClr val="34A5DD"/>
      </a:accent1>
      <a:accent2>
        <a:srgbClr val="8BC44A"/>
      </a:accent2>
      <a:accent3>
        <a:srgbClr val="775BA7"/>
      </a:accent3>
      <a:accent4>
        <a:srgbClr val="E73F4A"/>
      </a:accent4>
      <a:accent5>
        <a:srgbClr val="FEC110"/>
      </a:accent5>
      <a:accent6>
        <a:srgbClr val="4CB4A4"/>
      </a:accent6>
      <a:hlink>
        <a:srgbClr val="34A5DD"/>
      </a:hlink>
      <a:folHlink>
        <a:srgbClr val="162A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8618</Words>
  <Application>WPS Presentation</Application>
  <PresentationFormat>Widescreen</PresentationFormat>
  <Paragraphs>308</Paragraphs>
  <Slides>34</Slides>
  <Notes>5</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6" baseType="lpstr">
      <vt:lpstr>Arial</vt:lpstr>
      <vt:lpstr>SimSun</vt:lpstr>
      <vt:lpstr>Wingdings</vt:lpstr>
      <vt:lpstr>Arial</vt:lpstr>
      <vt:lpstr>Poppins SemiBold</vt:lpstr>
      <vt:lpstr>Poppins</vt:lpstr>
      <vt:lpstr>Roboto</vt:lpstr>
      <vt:lpstr>Calibri</vt:lpstr>
      <vt:lpstr>Microsoft YaHei</vt:lpstr>
      <vt:lpstr>Arial Unicode MS</vt:lpstr>
      <vt:lpstr>Office Theme</vt:lpstr>
      <vt:lpstr>Paint.Picture</vt:lpstr>
      <vt:lpstr>Debunking Microservices</vt:lpstr>
      <vt:lpstr>About Me</vt:lpstr>
      <vt:lpstr>Agenda</vt:lpstr>
      <vt:lpstr>Introduction to RESTful API</vt:lpstr>
      <vt:lpstr>What is REST  and what is HTTP?</vt:lpstr>
      <vt:lpstr>REST Constraints</vt:lpstr>
      <vt:lpstr>REST Constraints</vt:lpstr>
      <vt:lpstr>HATEOAS –Hypermedia As The Engine Of Application State</vt:lpstr>
      <vt:lpstr>HATEOAS</vt:lpstr>
      <vt:lpstr>Useful Tools And Meaningful Terminologies</vt:lpstr>
      <vt:lpstr>PowerPoint 演示文稿</vt:lpstr>
      <vt:lpstr>Useful Tools And Meaningful Terminologies</vt:lpstr>
      <vt:lpstr>REST vs SOAP vs RPC</vt:lpstr>
      <vt:lpstr>Introduction to Microservices</vt:lpstr>
      <vt:lpstr>So What is a Microservice ? </vt:lpstr>
      <vt:lpstr>But wait !!!!! I already Know SOLID PRINCIPLES</vt:lpstr>
      <vt:lpstr>So how does this differ from Monolithic Approach ? </vt:lpstr>
      <vt:lpstr>Microservices FAQ’s</vt:lpstr>
      <vt:lpstr>Microservices FAQ's</vt:lpstr>
      <vt:lpstr>Microservice's Characteristics</vt:lpstr>
      <vt:lpstr>Microservices Advantages</vt:lpstr>
      <vt:lpstr>How to design Microservices ? </vt:lpstr>
      <vt:lpstr>A general Microservice Architecture</vt:lpstr>
      <vt:lpstr>Microservice Core Components</vt:lpstr>
      <vt:lpstr>Netflix Components Available </vt:lpstr>
      <vt:lpstr>PowerPoint 演示文稿</vt:lpstr>
      <vt:lpstr>Step#1</vt:lpstr>
      <vt:lpstr>Step#2</vt:lpstr>
      <vt:lpstr>Step#3 : A service here and a service there.</vt:lpstr>
      <vt:lpstr>Step #4 : Different Services</vt:lpstr>
      <vt:lpstr>PowerPoint 演示文稿</vt:lpstr>
      <vt:lpstr>What NEXT ?</vt:lpstr>
      <vt:lpstr>Questions?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Debunking Microservices</dc:title>
  <dc:creator/>
  <cp:lastModifiedBy>parth.ghiya</cp:lastModifiedBy>
  <cp:revision>86</cp:revision>
  <dcterms:created xsi:type="dcterms:W3CDTF">2018-11-19T04:56:00Z</dcterms:created>
  <dcterms:modified xsi:type="dcterms:W3CDTF">2018-11-19T09:55:10Z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1033-10.2.0.7549</vt:lpwstr>
  </property>
</Properties>
</file>